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Lst>
  <p:sldSz cy="5143500" cx="9144000"/>
  <p:notesSz cx="6858000" cy="9144000"/>
  <p:embeddedFontLst>
    <p:embeddedFont>
      <p:font typeface="Merriweather"/>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BDAF8D8-989B-45C9-B8B3-FADD71EA0612}">
  <a:tblStyle styleId="{3BDAF8D8-989B-45C9-B8B3-FADD71EA0612}" styleName="Table_0">
    <a:wholeTbl>
      <a:tcTxStyle b="off" i="off">
        <a:font>
          <a:latin typeface="Rockwell"/>
          <a:ea typeface="Rockwell"/>
          <a:cs typeface="Rockwel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9E9E9"/>
          </a:solidFill>
        </a:fill>
      </a:tcStyle>
    </a:wholeTbl>
    <a:band1H>
      <a:tcTxStyle b="off" i="off"/>
      <a:tcStyle>
        <a:fill>
          <a:solidFill>
            <a:srgbClr val="D0D0D0"/>
          </a:solidFill>
        </a:fill>
      </a:tcStyle>
    </a:band1H>
    <a:band2H>
      <a:tcTxStyle b="off" i="off"/>
    </a:band2H>
    <a:band1V>
      <a:tcTxStyle b="off" i="off"/>
      <a:tcStyle>
        <a:fill>
          <a:solidFill>
            <a:srgbClr val="D0D0D0"/>
          </a:solidFill>
        </a:fill>
      </a:tcStyle>
    </a:band1V>
    <a:band2V>
      <a:tcTxStyle b="off" i="off"/>
    </a:band2V>
    <a:lastCol>
      <a:tcTxStyle b="on" i="off">
        <a:font>
          <a:latin typeface="Rockwell"/>
          <a:ea typeface="Rockwell"/>
          <a:cs typeface="Rockwell"/>
        </a:font>
        <a:srgbClr val="FFFFFF"/>
      </a:tcTxStyle>
      <a:tcStyle>
        <a:fill>
          <a:solidFill>
            <a:srgbClr val="5A5A59"/>
          </a:solidFill>
        </a:fill>
      </a:tcStyle>
    </a:lastCol>
    <a:firstCol>
      <a:tcTxStyle b="on" i="off">
        <a:font>
          <a:latin typeface="Rockwell"/>
          <a:ea typeface="Rockwell"/>
          <a:cs typeface="Rockwell"/>
        </a:font>
        <a:srgbClr val="FFFFFF"/>
      </a:tcTxStyle>
      <a:tcStyle>
        <a:fill>
          <a:solidFill>
            <a:srgbClr val="5A5A59"/>
          </a:solidFill>
        </a:fill>
      </a:tcStyle>
    </a:firstCol>
    <a:lastRow>
      <a:tcTxStyle b="on" i="off">
        <a:font>
          <a:latin typeface="Rockwell"/>
          <a:ea typeface="Rockwell"/>
          <a:cs typeface="Rockwell"/>
        </a:font>
        <a:srgbClr val="FFFFFF"/>
      </a:tcTxStyle>
      <a:tcStyle>
        <a:tcBdr>
          <a:top>
            <a:ln cap="flat" cmpd="sng" w="38100">
              <a:solidFill>
                <a:srgbClr val="FFFFFF"/>
              </a:solidFill>
              <a:prstDash val="solid"/>
              <a:round/>
              <a:headEnd len="sm" w="sm" type="none"/>
              <a:tailEnd len="sm" w="sm" type="none"/>
            </a:ln>
          </a:top>
        </a:tcBdr>
        <a:fill>
          <a:solidFill>
            <a:srgbClr val="5A5A59"/>
          </a:solidFill>
        </a:fill>
      </a:tcStyle>
    </a:lastRow>
    <a:seCell>
      <a:tcTxStyle b="off" i="off"/>
    </a:seCell>
    <a:swCell>
      <a:tcTxStyle b="off" i="off"/>
    </a:swCell>
    <a:firstRow>
      <a:tcTxStyle b="on" i="off">
        <a:font>
          <a:latin typeface="Rockwell"/>
          <a:ea typeface="Rockwell"/>
          <a:cs typeface="Rockwell"/>
        </a:font>
        <a:srgbClr val="FFFFFF"/>
      </a:tcTxStyle>
      <a:tcStyle>
        <a:tcBdr>
          <a:bottom>
            <a:ln cap="flat" cmpd="sng" w="38100">
              <a:solidFill>
                <a:srgbClr val="FFFFFF"/>
              </a:solidFill>
              <a:prstDash val="solid"/>
              <a:round/>
              <a:headEnd len="sm" w="sm" type="none"/>
              <a:tailEnd len="sm" w="sm" type="none"/>
            </a:ln>
          </a:bottom>
        </a:tcBdr>
        <a:fill>
          <a:solidFill>
            <a:srgbClr val="5A5A59"/>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Merriweather-bold.fntdata"/><Relationship Id="rId82" Type="http://schemas.openxmlformats.org/officeDocument/2006/relationships/font" Target="fonts/Merriweather-boldItalic.fntdata"/><Relationship Id="rId81" Type="http://schemas.openxmlformats.org/officeDocument/2006/relationships/font" Target="fonts/Merriweather-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Merriweather-regular.fntdata"/><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86f0686b8_0_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6" name="Google Shape;106;g986f0686b8_0_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86f0686b8_2_12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g986f0686b8_2_12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86f0686b8_2_1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986f0686b8_2_13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86f0686b8_2_14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9" name="Google Shape;209;g986f0686b8_2_14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86f0686b8_2_15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g986f0686b8_2_15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986f0686b8_2_16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 name="Google Shape;229;g986f0686b8_2_16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86f0686b8_2_17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986f0686b8_2_17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86f0686b8_2_18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g986f0686b8_2_18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86f0686b8_2_18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g986f0686b8_2_18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986f0686b8_2_1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g986f0686b8_2_19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86f0686b8_2_20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986f0686b8_2_20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86f0686b8_2_6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g986f0686b8_2_6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986f0686b8_2_2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986f0686b8_2_2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86f0686b8_2_2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g986f0686b8_2_22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986f0686b8_2_23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g986f0686b8_2_23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86f0686b8_2_24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986f0686b8_2_24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86f0686b8_2_2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986f0686b8_2_25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86f0686b8_2_26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g986f0686b8_2_26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86f0686b8_2_27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g986f0686b8_2_27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86f0686b8_2_2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986f0686b8_2_28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986f0686b8_2_29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Significance of public to be taught later</a:t>
            </a:r>
            <a:endParaRPr/>
          </a:p>
        </p:txBody>
      </p:sp>
      <p:sp>
        <p:nvSpPr>
          <p:cNvPr id="375" name="Google Shape;375;g986f0686b8_2_29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86f0686b8_2_30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g986f0686b8_2_30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86f0686b8_2_7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g986f0686b8_2_7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86f0686b8_2_31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g986f0686b8_2_31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86f0686b8_2_32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g986f0686b8_2_32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86f0686b8_2_33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986f0686b8_2_33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86f0686b8_2_33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986f0686b8_2_33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86f0686b8_2_34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g986f0686b8_2_34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86f0686b8_2_35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986f0686b8_2_35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986f0686b8_2_36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g986f0686b8_2_36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86f0686b8_2_37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g986f0686b8_2_37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986f0686b8_2_3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5" name="Google Shape;475;g986f0686b8_2_38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986f0686b8_2_39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g986f0686b8_2_39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86f0686b8_2_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986f0686b8_2_7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986f0686b8_2_40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g986f0686b8_2_40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986f0686b8_2_41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g986f0686b8_2_41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86f0686b8_2_42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7" name="Google Shape;517;g986f0686b8_2_42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986f0686b8_2_43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g986f0686b8_2_43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986f0686b8_2_44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g986f0686b8_2_44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986f0686b8_2_45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7" name="Google Shape;547;g986f0686b8_2_45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986f0686b8_2_46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6" name="Google Shape;556;g986f0686b8_2_46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986f0686b8_2_46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6" name="Google Shape;566;g986f0686b8_2_46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986f0686b8_2_47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6" name="Google Shape;576;g986f0686b8_2_47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986f0686b8_2_48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6" name="Google Shape;586;g986f0686b8_2_48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86f0686b8_2_8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986f0686b8_2_8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86f0686b8_2_49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g986f0686b8_2_49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986f0686b8_2_50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5" name="Google Shape;605;g986f0686b8_2_50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986f0686b8_2_51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7" name="Google Shape;617;g986f0686b8_2_51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986f0686b8_2_52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6" name="Google Shape;626;g986f0686b8_2_52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986f0686b8_2_53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6" name="Google Shape;636;g986f0686b8_2_53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986f0686b8_2_54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5" name="Google Shape;645;g986f0686b8_2_54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986f0686b8_2_54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5" name="Google Shape;655;g986f0686b8_2_54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86f0686b8_2_55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4" name="Google Shape;664;g986f0686b8_2_55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986f0686b8_2_56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3" name="Google Shape;673;g986f0686b8_2_56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986f0686b8_2_57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1" name="Google Shape;681;g986f0686b8_2_57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86f0686b8_2_9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986f0686b8_2_9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986f0686b8_2_58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2" name="Google Shape;692;g986f0686b8_2_58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986f0686b8_2_59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g986f0686b8_2_59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986f0686b8_2_599: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1" name="Google Shape;711;g986f0686b8_2_599: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986f0686b8_2_607: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0" name="Google Shape;720;g986f0686b8_2_607: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986f0686b8_2_61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g986f0686b8_2_616: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986f0686b8_2_62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9" name="Google Shape;739;g986f0686b8_2_62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986f0686b8_2_633: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 name="Google Shape;749;g986f0686b8_2_633: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986f0686b8_2_642: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9" name="Google Shape;759;g986f0686b8_2_642: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986f0686b8_2_65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9" name="Google Shape;769;g986f0686b8_2_65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986f0686b8_2_660: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9" name="Google Shape;779;g986f0686b8_2_660: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86f0686b8_2_10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986f0686b8_2_10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986f0686b8_2_66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8" name="Google Shape;788;g986f0686b8_2_66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986f0686b8_2_676: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7" name="Google Shape;797;g986f0686b8_2_676:notes"/>
          <p:cNvSpPr/>
          <p:nvPr>
            <p:ph idx="2" type="sldImg"/>
          </p:nvPr>
        </p:nvSpPr>
        <p:spPr>
          <a:xfrm>
            <a:off x="1143225" y="685778"/>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986f0686b8_2_114: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g986f0686b8_2_114: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86f0686b8_2_121: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g986f0686b8_2_121: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4" name="Shape 54"/>
        <p:cNvGrpSpPr/>
        <p:nvPr/>
      </p:nvGrpSpPr>
      <p:grpSpPr>
        <a:xfrm>
          <a:off x="0" y="0"/>
          <a:ext cx="0" cy="0"/>
          <a:chOff x="0" y="0"/>
          <a:chExt cx="0" cy="0"/>
        </a:xfrm>
      </p:grpSpPr>
      <p:sp>
        <p:nvSpPr>
          <p:cNvPr id="55" name="Google Shape;55;p14"/>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 name="Google Shape;56;p14"/>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 name="Google Shape;57;p14"/>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628060" y="2614667"/>
            <a:ext cx="7887900" cy="635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i="0" sz="4000">
                <a:solidFill>
                  <a:schemeClr val="dk1"/>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15"/>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15"/>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7" name="Google Shape;77;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 name="Google Shape;84;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2" name="Google Shape;92;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3" name="Google Shape;93;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sp>
        <p:nvSpPr>
          <p:cNvPr id="99" name="Google Shape;99;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0" name="Google Shape;100;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1" name="Google Shape;10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10.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jp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7.jp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3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9.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4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4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7"/>
          <p:cNvSpPr/>
          <p:nvPr/>
        </p:nvSpPr>
        <p:spPr>
          <a:xfrm>
            <a:off x="628648" y="546098"/>
            <a:ext cx="3259800" cy="403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27"/>
          <p:cNvSpPr txBox="1"/>
          <p:nvPr/>
        </p:nvSpPr>
        <p:spPr>
          <a:xfrm>
            <a:off x="1057272" y="1288764"/>
            <a:ext cx="1700400" cy="217200"/>
          </a:xfrm>
          <a:prstGeom prst="rect">
            <a:avLst/>
          </a:prstGeom>
          <a:noFill/>
          <a:ln>
            <a:noFill/>
          </a:ln>
        </p:spPr>
        <p:txBody>
          <a:bodyPr anchorCtr="0" anchor="t" bIns="0" lIns="0" spcFirstLastPara="1" rIns="0" wrap="square" tIns="0">
            <a:noAutofit/>
          </a:bodyPr>
          <a:lstStyle/>
          <a:p>
            <a:pPr indent="0" lvl="0" marL="0" marR="0" rtl="0" algn="l">
              <a:lnSpc>
                <a:spcPct val="112142"/>
              </a:lnSpc>
              <a:spcBef>
                <a:spcPts val="0"/>
              </a:spcBef>
              <a:spcAft>
                <a:spcPts val="0"/>
              </a:spcAft>
              <a:buClr>
                <a:srgbClr val="000000"/>
              </a:buClr>
              <a:buSzPts val="1400"/>
              <a:buFont typeface="Arial"/>
              <a:buNone/>
            </a:pPr>
            <a:r>
              <a:rPr b="0" i="0" lang="en" sz="1400" u="none" cap="none" strike="noStrike">
                <a:solidFill>
                  <a:srgbClr val="FFFFFF"/>
                </a:solidFill>
                <a:latin typeface="Trebuchet MS"/>
                <a:ea typeface="Trebuchet MS"/>
                <a:cs typeface="Trebuchet MS"/>
                <a:sym typeface="Trebuchet MS"/>
              </a:rPr>
              <a:t>EditEdit MasterMaster  texttext stylesstyles</a:t>
            </a:r>
            <a:endParaRPr b="0" i="0" sz="1400" u="none" cap="none" strike="noStrike">
              <a:solidFill>
                <a:srgbClr val="000000"/>
              </a:solidFill>
              <a:latin typeface="Trebuchet MS"/>
              <a:ea typeface="Trebuchet MS"/>
              <a:cs typeface="Trebuchet MS"/>
              <a:sym typeface="Trebuchet MS"/>
            </a:endParaRPr>
          </a:p>
        </p:txBody>
      </p:sp>
      <p:sp>
        <p:nvSpPr>
          <p:cNvPr id="110" name="Google Shape;110;p27"/>
          <p:cNvSpPr/>
          <p:nvPr/>
        </p:nvSpPr>
        <p:spPr>
          <a:xfrm>
            <a:off x="0" y="0"/>
            <a:ext cx="9144000" cy="5143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1" name="Google Shape;111;p27"/>
          <p:cNvSpPr/>
          <p:nvPr/>
        </p:nvSpPr>
        <p:spPr>
          <a:xfrm>
            <a:off x="635171" y="0"/>
            <a:ext cx="3259800" cy="40419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2" name="Google Shape;112;p27"/>
          <p:cNvSpPr txBox="1"/>
          <p:nvPr/>
        </p:nvSpPr>
        <p:spPr>
          <a:xfrm>
            <a:off x="781050" y="427275"/>
            <a:ext cx="3107400" cy="2554200"/>
          </a:xfrm>
          <a:prstGeom prst="rect">
            <a:avLst/>
          </a:prstGeom>
          <a:noFill/>
          <a:ln>
            <a:noFill/>
          </a:ln>
        </p:spPr>
        <p:txBody>
          <a:bodyPr anchorCtr="0" anchor="t" bIns="0" lIns="0" spcFirstLastPara="1" rIns="0" wrap="square" tIns="113025">
            <a:noAutofit/>
          </a:bodyPr>
          <a:lstStyle/>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Module Name - Abstraction &amp; Encapsulation</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Class - Day 1</a:t>
            </a:r>
            <a:endParaRPr b="1" i="0" sz="1800" u="none" cap="none" strike="noStrike">
              <a:solidFill>
                <a:srgbClr val="FFFFFF"/>
              </a:solidFill>
              <a:latin typeface="Arial"/>
              <a:ea typeface="Arial"/>
              <a:cs typeface="Arial"/>
              <a:sym typeface="Arial"/>
            </a:endParaRPr>
          </a:p>
          <a:p>
            <a:pPr indent="0" lvl="0" marL="0" marR="0" rtl="0" algn="l">
              <a:lnSpc>
                <a:spcPct val="100000"/>
              </a:lnSpc>
              <a:spcBef>
                <a:spcPts val="765"/>
              </a:spcBef>
              <a:spcAft>
                <a:spcPts val="0"/>
              </a:spcAft>
              <a:buClr>
                <a:srgbClr val="000000"/>
              </a:buClr>
              <a:buSzPts val="1800"/>
              <a:buFont typeface="Arial"/>
              <a:buNone/>
            </a:pPr>
            <a:r>
              <a:rPr b="1" i="0" lang="en" sz="1800" u="none" cap="none" strike="noStrike">
                <a:solidFill>
                  <a:srgbClr val="FFFFFF"/>
                </a:solidFill>
                <a:latin typeface="Arial"/>
                <a:ea typeface="Arial"/>
                <a:cs typeface="Arial"/>
                <a:sym typeface="Arial"/>
              </a:rPr>
              <a:t>Topic Name- Classes &amp; Objects</a:t>
            </a:r>
            <a:endParaRPr b="1" i="0" sz="1800" u="none" cap="none" strike="noStrike">
              <a:solidFill>
                <a:srgbClr val="FFFFFF"/>
              </a:solidFill>
              <a:latin typeface="Arial"/>
              <a:ea typeface="Arial"/>
              <a:cs typeface="Arial"/>
              <a:sym typeface="Arial"/>
            </a:endParaRPr>
          </a:p>
        </p:txBody>
      </p:sp>
      <p:sp>
        <p:nvSpPr>
          <p:cNvPr id="113" name="Google Shape;113;p27"/>
          <p:cNvSpPr/>
          <p:nvPr/>
        </p:nvSpPr>
        <p:spPr>
          <a:xfrm>
            <a:off x="7929284" y="210064"/>
            <a:ext cx="813600" cy="2172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0" name="Shape 190"/>
        <p:cNvGrpSpPr/>
        <p:nvPr/>
      </p:nvGrpSpPr>
      <p:grpSpPr>
        <a:xfrm>
          <a:off x="0" y="0"/>
          <a:ext cx="0" cy="0"/>
          <a:chOff x="0" y="0"/>
          <a:chExt cx="0" cy="0"/>
        </a:xfrm>
      </p:grpSpPr>
      <p:sp>
        <p:nvSpPr>
          <p:cNvPr id="191" name="Google Shape;191;p3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2" name="Google Shape;192;p36"/>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93" name="Google Shape;193;p3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94" name="Google Shape;194;p3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195" name="Google Shape;195;p36"/>
          <p:cNvPicPr preferRelativeResize="0"/>
          <p:nvPr/>
        </p:nvPicPr>
        <p:blipFill rotWithShape="1">
          <a:blip r:embed="rId3">
            <a:alphaModFix/>
          </a:blip>
          <a:srcRect b="3835" l="0" r="0" t="0"/>
          <a:stretch/>
        </p:blipFill>
        <p:spPr>
          <a:xfrm>
            <a:off x="633175" y="713100"/>
            <a:ext cx="8014500" cy="4333075"/>
          </a:xfrm>
          <a:prstGeom prst="rect">
            <a:avLst/>
          </a:prstGeom>
          <a:noFill/>
          <a:ln cap="flat" cmpd="sng" w="38100">
            <a:solidFill>
              <a:srgbClr val="000000"/>
            </a:solidFill>
            <a:prstDash val="solid"/>
            <a:round/>
            <a:headEnd len="sm" w="sm" type="none"/>
            <a:tailEnd len="sm" w="sm" type="none"/>
          </a:ln>
        </p:spPr>
      </p:pic>
      <p:sp>
        <p:nvSpPr>
          <p:cNvPr id="196" name="Google Shape;196;p3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OOPs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3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2" name="Google Shape;202;p3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03" name="Google Shape;203;p3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04" name="Google Shape;204;p37"/>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What is OOPs?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OOPs or Object Oriented Programming gives you a particular methodology for implementing large and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complex programming projects in a very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simple way.</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It uses structure of classes and objects.</a:t>
            </a:r>
            <a:endParaRPr b="0" i="0" sz="2400" u="none" cap="none" strike="noStrike">
              <a:solidFill>
                <a:srgbClr val="000000"/>
              </a:solidFill>
              <a:latin typeface="Calibri"/>
              <a:ea typeface="Calibri"/>
              <a:cs typeface="Calibri"/>
              <a:sym typeface="Calibri"/>
            </a:endParaRPr>
          </a:p>
        </p:txBody>
      </p:sp>
      <p:pic>
        <p:nvPicPr>
          <p:cNvPr descr="Hand writing OOP Object Oriented Programming with marker, acronym business concept" id="205" name="Google Shape;205;p37"/>
          <p:cNvPicPr preferRelativeResize="0"/>
          <p:nvPr/>
        </p:nvPicPr>
        <p:blipFill rotWithShape="1">
          <a:blip r:embed="rId3">
            <a:alphaModFix/>
          </a:blip>
          <a:srcRect b="0" l="0" r="0" t="0"/>
          <a:stretch/>
        </p:blipFill>
        <p:spPr>
          <a:xfrm>
            <a:off x="6040025" y="2268100"/>
            <a:ext cx="2955225" cy="2121700"/>
          </a:xfrm>
          <a:prstGeom prst="rect">
            <a:avLst/>
          </a:prstGeom>
          <a:noFill/>
          <a:ln>
            <a:noFill/>
          </a:ln>
        </p:spPr>
      </p:pic>
      <p:sp>
        <p:nvSpPr>
          <p:cNvPr id="206" name="Google Shape;206;p3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OOPs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3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2" name="Google Shape;212;p3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13" name="Google Shape;213;p3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14" name="Google Shape;214;p38"/>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Four Principles of Object Oriented Programming</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Abstraction</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Encapsulation</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Inheritance</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Polymorphism</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p:txBody>
      </p:sp>
      <p:pic>
        <p:nvPicPr>
          <p:cNvPr descr="object oriented programming with polymorphism, encapsulation, abstraction, and inheritance" id="215" name="Google Shape;215;p38"/>
          <p:cNvPicPr preferRelativeResize="0"/>
          <p:nvPr/>
        </p:nvPicPr>
        <p:blipFill rotWithShape="1">
          <a:blip r:embed="rId3">
            <a:alphaModFix/>
          </a:blip>
          <a:srcRect b="0" l="0" r="0" t="0"/>
          <a:stretch/>
        </p:blipFill>
        <p:spPr>
          <a:xfrm>
            <a:off x="4572000" y="1660825"/>
            <a:ext cx="4047574" cy="3358750"/>
          </a:xfrm>
          <a:prstGeom prst="rect">
            <a:avLst/>
          </a:prstGeom>
          <a:noFill/>
          <a:ln>
            <a:noFill/>
          </a:ln>
        </p:spPr>
      </p:pic>
      <p:sp>
        <p:nvSpPr>
          <p:cNvPr id="216" name="Google Shape;216;p3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OOPs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 name="Shape 220"/>
        <p:cNvGrpSpPr/>
        <p:nvPr/>
      </p:nvGrpSpPr>
      <p:grpSpPr>
        <a:xfrm>
          <a:off x="0" y="0"/>
          <a:ext cx="0" cy="0"/>
          <a:chOff x="0" y="0"/>
          <a:chExt cx="0" cy="0"/>
        </a:xfrm>
      </p:grpSpPr>
      <p:sp>
        <p:nvSpPr>
          <p:cNvPr id="221" name="Google Shape;221;p3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2" name="Google Shape;222;p39"/>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There are some programming languages which do not follow the concepts of OOPs and are known as </a:t>
            </a:r>
            <a:r>
              <a:rPr b="0" i="0" lang="en" sz="2400" u="none" cap="none" strike="noStrike">
                <a:solidFill>
                  <a:srgbClr val="000000"/>
                </a:solidFill>
                <a:highlight>
                  <a:srgbClr val="FFFF00"/>
                </a:highlight>
                <a:latin typeface="Calibri"/>
                <a:ea typeface="Calibri"/>
                <a:cs typeface="Calibri"/>
                <a:sym typeface="Calibri"/>
              </a:rPr>
              <a:t>Procedural programming language</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However, these general purpose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programming languages like </a:t>
            </a:r>
            <a:r>
              <a:rPr b="1" i="0" lang="en" sz="2400" u="none" cap="none" strike="noStrike">
                <a:solidFill>
                  <a:srgbClr val="000000"/>
                </a:solidFill>
                <a:latin typeface="Calibri"/>
                <a:ea typeface="Calibri"/>
                <a:cs typeface="Calibri"/>
                <a:sym typeface="Calibri"/>
              </a:rPr>
              <a:t>Java</a:t>
            </a:r>
            <a:r>
              <a:rPr b="0" i="0" lang="en" sz="2400" u="none" cap="none" strike="noStrike">
                <a:solidFill>
                  <a:srgbClr val="000000"/>
                </a:solidFill>
                <a:latin typeface="Calibri"/>
                <a:ea typeface="Calibri"/>
                <a:cs typeface="Calibri"/>
                <a:sym typeface="Calibri"/>
              </a:rPr>
              <a:t>,</a:t>
            </a:r>
            <a:r>
              <a:rPr b="1" i="0" lang="en" sz="2400" u="none" cap="none" strike="noStrike">
                <a:solidFill>
                  <a:srgbClr val="000000"/>
                </a:solidFill>
                <a:latin typeface="Calibri"/>
                <a:ea typeface="Calibri"/>
                <a:cs typeface="Calibri"/>
                <a:sym typeface="Calibri"/>
              </a:rPr>
              <a:t> </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C++</a:t>
            </a:r>
            <a:r>
              <a:rPr b="0" i="0" lang="en" sz="2400" u="none" cap="none" strike="noStrike">
                <a:solidFill>
                  <a:srgbClr val="000000"/>
                </a:solidFill>
                <a:latin typeface="Calibri"/>
                <a:ea typeface="Calibri"/>
                <a:cs typeface="Calibri"/>
                <a:sym typeface="Calibri"/>
              </a:rPr>
              <a:t>,</a:t>
            </a:r>
            <a:r>
              <a:rPr b="1" i="0" lang="en" sz="2400" u="none" cap="none" strike="noStrike">
                <a:solidFill>
                  <a:srgbClr val="000000"/>
                </a:solidFill>
                <a:latin typeface="Calibri"/>
                <a:ea typeface="Calibri"/>
                <a:cs typeface="Calibri"/>
                <a:sym typeface="Calibri"/>
              </a:rPr>
              <a:t> C#</a:t>
            </a:r>
            <a:r>
              <a:rPr b="0" i="0" lang="en" sz="2400" u="none" cap="none" strike="noStrike">
                <a:solidFill>
                  <a:srgbClr val="000000"/>
                </a:solidFill>
                <a:latin typeface="Calibri"/>
                <a:ea typeface="Calibri"/>
                <a:cs typeface="Calibri"/>
                <a:sym typeface="Calibri"/>
              </a:rPr>
              <a:t>,</a:t>
            </a:r>
            <a:r>
              <a:rPr b="1" i="0" lang="en" sz="2400" u="none" cap="none" strike="noStrike">
                <a:solidFill>
                  <a:srgbClr val="000000"/>
                </a:solidFill>
                <a:latin typeface="Calibri"/>
                <a:ea typeface="Calibri"/>
                <a:cs typeface="Calibri"/>
                <a:sym typeface="Calibri"/>
              </a:rPr>
              <a:t> Python </a:t>
            </a:r>
            <a:r>
              <a:rPr b="0" i="0" lang="en" sz="2400" u="none" cap="none" strike="noStrike">
                <a:solidFill>
                  <a:srgbClr val="000000"/>
                </a:solidFill>
                <a:latin typeface="Calibri"/>
                <a:ea typeface="Calibri"/>
                <a:cs typeface="Calibri"/>
                <a:sym typeface="Calibri"/>
              </a:rPr>
              <a:t>etc are OOPs based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programming languages.</a:t>
            </a:r>
            <a:endParaRPr b="0" i="0" sz="2400" u="none" cap="none" strike="noStrike">
              <a:solidFill>
                <a:srgbClr val="000000"/>
              </a:solidFill>
              <a:latin typeface="Calibri"/>
              <a:ea typeface="Calibri"/>
              <a:cs typeface="Calibri"/>
              <a:sym typeface="Calibri"/>
            </a:endParaRPr>
          </a:p>
        </p:txBody>
      </p:sp>
      <p:sp>
        <p:nvSpPr>
          <p:cNvPr id="223" name="Google Shape;223;p3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4" name="Google Shape;224;p3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programming banner, coding, best programming languages, flat illustration concept" id="225" name="Google Shape;225;p39"/>
          <p:cNvPicPr preferRelativeResize="0"/>
          <p:nvPr/>
        </p:nvPicPr>
        <p:blipFill rotWithShape="1">
          <a:blip r:embed="rId3">
            <a:alphaModFix/>
          </a:blip>
          <a:srcRect b="0" l="0" r="0" t="0"/>
          <a:stretch/>
        </p:blipFill>
        <p:spPr>
          <a:xfrm>
            <a:off x="5159400" y="2367250"/>
            <a:ext cx="3871224" cy="2084500"/>
          </a:xfrm>
          <a:prstGeom prst="rect">
            <a:avLst/>
          </a:prstGeom>
          <a:noFill/>
          <a:ln>
            <a:noFill/>
          </a:ln>
        </p:spPr>
      </p:pic>
      <p:sp>
        <p:nvSpPr>
          <p:cNvPr id="226" name="Google Shape;226;p3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OOPs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0" name="Shape 230"/>
        <p:cNvGrpSpPr/>
        <p:nvPr/>
      </p:nvGrpSpPr>
      <p:grpSpPr>
        <a:xfrm>
          <a:off x="0" y="0"/>
          <a:ext cx="0" cy="0"/>
          <a:chOff x="0" y="0"/>
          <a:chExt cx="0" cy="0"/>
        </a:xfrm>
      </p:grpSpPr>
      <p:sp>
        <p:nvSpPr>
          <p:cNvPr id="231" name="Google Shape;231;p4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2" name="Google Shape;232;p4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3" name="Google Shape;233;p4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Advantages of OOPs</a:t>
            </a:r>
            <a:endParaRPr b="1" i="0" sz="3000" u="none" cap="none" strike="noStrike">
              <a:solidFill>
                <a:srgbClr val="FFFFFF"/>
              </a:solidFill>
              <a:latin typeface="Calibri"/>
              <a:ea typeface="Calibri"/>
              <a:cs typeface="Calibri"/>
              <a:sym typeface="Calibri"/>
            </a:endParaRPr>
          </a:p>
        </p:txBody>
      </p:sp>
      <p:sp>
        <p:nvSpPr>
          <p:cNvPr id="234" name="Google Shape;234;p40"/>
          <p:cNvSpPr txBox="1"/>
          <p:nvPr/>
        </p:nvSpPr>
        <p:spPr>
          <a:xfrm>
            <a:off x="284200" y="9529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Benefits of OOPs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Building a new project becomes more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organised and efficient.</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For example if the team is implementing a</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        Payments structure for an online product</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        It would be more efficient to implement it</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        in independent module.</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Male hand holding megaphone with benefits speech bubble. Loudspeaker. Banner for business, marketing and advertising. Vector illustration. Vector illustration, big benefits web banner or flyer concept" id="235" name="Google Shape;235;p40"/>
          <p:cNvPicPr preferRelativeResize="0"/>
          <p:nvPr/>
        </p:nvPicPr>
        <p:blipFill rotWithShape="1">
          <a:blip r:embed="rId3">
            <a:alphaModFix/>
          </a:blip>
          <a:srcRect b="0" l="0" r="0" t="0"/>
          <a:stretch/>
        </p:blipFill>
        <p:spPr>
          <a:xfrm>
            <a:off x="5787975" y="636900"/>
            <a:ext cx="3356025" cy="4506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9" name="Shape 239"/>
        <p:cNvGrpSpPr/>
        <p:nvPr/>
      </p:nvGrpSpPr>
      <p:grpSpPr>
        <a:xfrm>
          <a:off x="0" y="0"/>
          <a:ext cx="0" cy="0"/>
          <a:chOff x="0" y="0"/>
          <a:chExt cx="0" cy="0"/>
        </a:xfrm>
      </p:grpSpPr>
      <p:sp>
        <p:nvSpPr>
          <p:cNvPr id="240" name="Google Shape;240;p4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1" name="Google Shape;241;p41"/>
          <p:cNvSpPr txBox="1"/>
          <p:nvPr/>
        </p:nvSpPr>
        <p:spPr>
          <a:xfrm>
            <a:off x="172200" y="1423925"/>
            <a:ext cx="8799600" cy="25650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dk1"/>
              </a:buClr>
              <a:buSzPts val="2000"/>
              <a:buFont typeface="Calibri"/>
              <a:buChar char="●"/>
            </a:pPr>
            <a:r>
              <a:rPr b="0" i="0" lang="en" sz="2000" u="none" cap="none" strike="noStrike">
                <a:solidFill>
                  <a:schemeClr val="dk1"/>
                </a:solidFill>
                <a:latin typeface="Calibri"/>
                <a:ea typeface="Calibri"/>
                <a:cs typeface="Calibri"/>
                <a:sym typeface="Calibri"/>
              </a:rPr>
              <a:t>R</a:t>
            </a:r>
            <a:r>
              <a:rPr b="0" i="0" lang="en" sz="2100" u="none" cap="none" strike="noStrike">
                <a:solidFill>
                  <a:schemeClr val="dk1"/>
                </a:solidFill>
                <a:latin typeface="Calibri"/>
                <a:ea typeface="Calibri"/>
                <a:cs typeface="Calibri"/>
                <a:sym typeface="Calibri"/>
              </a:rPr>
              <a:t>eal world scenarios can be implemented naturally.</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Calibri"/>
                <a:ea typeface="Calibri"/>
                <a:cs typeface="Calibri"/>
                <a:sym typeface="Calibri"/>
              </a:rPr>
              <a:t>- For example in the payments module there can be different modes of payment like credit card, debit card, digital wallets and digital banking. So, the team implementing these payment options in the module, each payment mode has to be implemented by different engineers.</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chemeClr val="dk1"/>
              </a:buClr>
              <a:buSzPts val="1100"/>
              <a:buFont typeface="Arial"/>
              <a:buNone/>
            </a:pPr>
            <a:r>
              <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242" name="Google Shape;242;p4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3" name="Google Shape;243;p4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44" name="Google Shape;244;p4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3000" u="none" cap="none" strike="noStrike">
                <a:solidFill>
                  <a:schemeClr val="lt1"/>
                </a:solidFill>
                <a:latin typeface="Calibri"/>
                <a:ea typeface="Calibri"/>
                <a:cs typeface="Calibri"/>
                <a:sym typeface="Calibri"/>
              </a:rPr>
              <a:t>Advantages of OOPs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8" name="Shape 248"/>
        <p:cNvGrpSpPr/>
        <p:nvPr/>
      </p:nvGrpSpPr>
      <p:grpSpPr>
        <a:xfrm>
          <a:off x="0" y="0"/>
          <a:ext cx="0" cy="0"/>
          <a:chOff x="0" y="0"/>
          <a:chExt cx="0" cy="0"/>
        </a:xfrm>
      </p:grpSpPr>
      <p:sp>
        <p:nvSpPr>
          <p:cNvPr id="249" name="Google Shape;249;p4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0" name="Google Shape;250;p42"/>
          <p:cNvSpPr txBox="1"/>
          <p:nvPr/>
        </p:nvSpPr>
        <p:spPr>
          <a:xfrm>
            <a:off x="172200" y="546600"/>
            <a:ext cx="8799600" cy="2565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361950" lvl="0" marL="457200" marR="0" rtl="0" algn="l">
              <a:lnSpc>
                <a:spcPct val="115000"/>
              </a:lnSpc>
              <a:spcBef>
                <a:spcPts val="0"/>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Modification and update of program becomes easier.</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361950" lvl="0" marL="457200" marR="0" rtl="0" algn="l">
              <a:lnSpc>
                <a:spcPct val="115000"/>
              </a:lnSpc>
              <a:spcBef>
                <a:spcPts val="0"/>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For example if you want to add a new mode of payment then you just have to add a new sub module only once in the payment module and you don’t need to do it separately for every different service. Also suppose that the debit card payments are not working properly. So, we know which sub module we have to look at instead of looking at the entire code.</a:t>
            </a:r>
            <a:endParaRPr b="0" i="0" sz="2100" u="none" cap="none" strike="noStrike">
              <a:solidFill>
                <a:schemeClr val="dk1"/>
              </a:solidFill>
              <a:latin typeface="Calibri"/>
              <a:ea typeface="Calibri"/>
              <a:cs typeface="Calibri"/>
              <a:sym typeface="Calibri"/>
            </a:endParaRPr>
          </a:p>
        </p:txBody>
      </p:sp>
      <p:sp>
        <p:nvSpPr>
          <p:cNvPr id="251" name="Google Shape;251;p4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2" name="Google Shape;252;p4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53" name="Google Shape;253;p4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Calibri"/>
                <a:ea typeface="Calibri"/>
                <a:cs typeface="Calibri"/>
                <a:sym typeface="Calibri"/>
              </a:rPr>
              <a:t>Advantages of OOPs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sp>
        <p:nvSpPr>
          <p:cNvPr id="258" name="Google Shape;258;p4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9" name="Google Shape;259;p4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0" name="Google Shape;260;p4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Class</a:t>
            </a:r>
            <a:endParaRPr b="1" i="0" sz="3000" u="none" cap="none" strike="noStrike">
              <a:solidFill>
                <a:srgbClr val="FFFFFF"/>
              </a:solidFill>
              <a:latin typeface="Calibri"/>
              <a:ea typeface="Calibri"/>
              <a:cs typeface="Calibri"/>
              <a:sym typeface="Calibri"/>
            </a:endParaRPr>
          </a:p>
        </p:txBody>
      </p:sp>
      <p:sp>
        <p:nvSpPr>
          <p:cNvPr id="261" name="Google Shape;261;p43"/>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1" i="0" lang="en" sz="2200" u="sng" cap="none" strike="noStrike">
                <a:solidFill>
                  <a:srgbClr val="000000"/>
                </a:solidFill>
                <a:latin typeface="Calibri"/>
                <a:ea typeface="Calibri"/>
                <a:cs typeface="Calibri"/>
                <a:sym typeface="Calibri"/>
              </a:rPr>
              <a:t>What is a class?</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A class is a blueprint of an application where you: </a:t>
            </a:r>
            <a:endParaRPr b="0" i="0" sz="2200" u="none" cap="none" strike="noStrike">
              <a:solidFill>
                <a:srgbClr val="000000"/>
              </a:solidFill>
              <a:latin typeface="Calibri"/>
              <a:ea typeface="Calibri"/>
              <a:cs typeface="Calibri"/>
              <a:sym typeface="Calibri"/>
            </a:endParaRPr>
          </a:p>
          <a:p>
            <a:pPr indent="-368300" lvl="0" marL="457200" marR="0" rtl="0" algn="l">
              <a:lnSpc>
                <a:spcPct val="115000"/>
              </a:lnSpc>
              <a:spcBef>
                <a:spcPts val="0"/>
              </a:spcBef>
              <a:spcAft>
                <a:spcPts val="0"/>
              </a:spcAft>
              <a:buClr>
                <a:srgbClr val="000000"/>
              </a:buClr>
              <a:buSzPts val="2200"/>
              <a:buFont typeface="Calibri"/>
              <a:buChar char="●"/>
            </a:pPr>
            <a:r>
              <a:rPr b="0" i="0" lang="en" sz="2200" u="none" cap="none" strike="noStrike">
                <a:solidFill>
                  <a:srgbClr val="000000"/>
                </a:solidFill>
                <a:latin typeface="Calibri"/>
                <a:ea typeface="Calibri"/>
                <a:cs typeface="Calibri"/>
                <a:sym typeface="Calibri"/>
              </a:rPr>
              <a:t>Implement methods to perform certain actions/functionalities </a:t>
            </a:r>
            <a:endParaRPr b="0" i="0" sz="2200" u="none" cap="none" strike="noStrike">
              <a:solidFill>
                <a:srgbClr val="000000"/>
              </a:solidFill>
              <a:latin typeface="Calibri"/>
              <a:ea typeface="Calibri"/>
              <a:cs typeface="Calibri"/>
              <a:sym typeface="Calibri"/>
            </a:endParaRPr>
          </a:p>
          <a:p>
            <a:pPr indent="-368300" lvl="0" marL="457200" marR="0" rtl="0" algn="l">
              <a:lnSpc>
                <a:spcPct val="115000"/>
              </a:lnSpc>
              <a:spcBef>
                <a:spcPts val="0"/>
              </a:spcBef>
              <a:spcAft>
                <a:spcPts val="0"/>
              </a:spcAft>
              <a:buClr>
                <a:srgbClr val="000000"/>
              </a:buClr>
              <a:buSzPts val="2200"/>
              <a:buFont typeface="Calibri"/>
              <a:buChar char="●"/>
            </a:pPr>
            <a:r>
              <a:rPr b="0" i="0" lang="en" sz="2200" u="none" cap="none" strike="noStrike">
                <a:solidFill>
                  <a:srgbClr val="000000"/>
                </a:solidFill>
                <a:latin typeface="Calibri"/>
                <a:ea typeface="Calibri"/>
                <a:cs typeface="Calibri"/>
                <a:sym typeface="Calibri"/>
              </a:rPr>
              <a:t>Declare variables that describe the properties of the application</a:t>
            </a:r>
            <a:endParaRPr b="0" i="0" sz="2200" u="none" cap="none" strike="noStrike">
              <a:solidFill>
                <a:srgbClr val="000000"/>
              </a:solidFill>
              <a:latin typeface="Calibri"/>
              <a:ea typeface="Calibri"/>
              <a:cs typeface="Calibri"/>
              <a:sym typeface="Calibri"/>
            </a:endParaRPr>
          </a:p>
        </p:txBody>
      </p:sp>
      <p:pic>
        <p:nvPicPr>
          <p:cNvPr descr="Stress developing programming looking coding technology working on computer." id="262" name="Google Shape;262;p43"/>
          <p:cNvPicPr preferRelativeResize="0"/>
          <p:nvPr/>
        </p:nvPicPr>
        <p:blipFill rotWithShape="1">
          <a:blip r:embed="rId3">
            <a:alphaModFix/>
          </a:blip>
          <a:srcRect b="0" l="0" r="0" t="0"/>
          <a:stretch/>
        </p:blipFill>
        <p:spPr>
          <a:xfrm>
            <a:off x="2930400" y="2692525"/>
            <a:ext cx="3283200" cy="2357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 name="Shape 266"/>
        <p:cNvGrpSpPr/>
        <p:nvPr/>
      </p:nvGrpSpPr>
      <p:grpSpPr>
        <a:xfrm>
          <a:off x="0" y="0"/>
          <a:ext cx="0" cy="0"/>
          <a:chOff x="0" y="0"/>
          <a:chExt cx="0" cy="0"/>
        </a:xfrm>
      </p:grpSpPr>
      <p:sp>
        <p:nvSpPr>
          <p:cNvPr id="267" name="Google Shape;267;p44"/>
          <p:cNvSpPr txBox="1"/>
          <p:nvPr/>
        </p:nvSpPr>
        <p:spPr>
          <a:xfrm>
            <a:off x="507300" y="11636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whole idea behind classes is to have independent modules in the program, each class representing one particular entity.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That entity can have various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data members, variables, and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methods linked to it.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268" name="Google Shape;268;p4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9" name="Google Shape;269;p4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0" name="Google Shape;270;p4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71" name="Google Shape;271;p44"/>
          <p:cNvSpPr/>
          <p:nvPr/>
        </p:nvSpPr>
        <p:spPr>
          <a:xfrm>
            <a:off x="4797374" y="2509600"/>
            <a:ext cx="1135717" cy="121908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class1{</a:t>
            </a:r>
            <a:br>
              <a:rPr b="0" i="0">
                <a:ln cap="flat" cmpd="sng" w="9525">
                  <a:solidFill>
                    <a:schemeClr val="dk2"/>
                  </a:solidFill>
                  <a:prstDash val="solid"/>
                  <a:round/>
                  <a:headEnd len="sm" w="sm" type="none"/>
                  <a:tailEnd len="sm" w="sm" type="none"/>
                </a:ln>
                <a:solidFill>
                  <a:srgbClr val="FF0000"/>
                </a:solidFill>
                <a:latin typeface="Arial"/>
              </a:rPr>
            </a:br>
            <a:r>
              <a:rPr b="0" i="0">
                <a:ln cap="flat" cmpd="sng" w="9525">
                  <a:solidFill>
                    <a:schemeClr val="dk2"/>
                  </a:solidFill>
                  <a:prstDash val="solid"/>
                  <a:round/>
                  <a:headEnd len="sm" w="sm" type="none"/>
                  <a:tailEnd len="sm" w="sm" type="none"/>
                </a:ln>
                <a:solidFill>
                  <a:srgbClr val="FF0000"/>
                </a:solidFill>
                <a:latin typeface="Arial"/>
              </a:rPr>
              <a:t>....</a:t>
            </a:r>
            <a:br>
              <a:rPr b="0" i="0">
                <a:ln cap="flat" cmpd="sng" w="9525">
                  <a:solidFill>
                    <a:schemeClr val="dk2"/>
                  </a:solidFill>
                  <a:prstDash val="solid"/>
                  <a:round/>
                  <a:headEnd len="sm" w="sm" type="none"/>
                  <a:tailEnd len="sm" w="sm" type="none"/>
                </a:ln>
                <a:solidFill>
                  <a:srgbClr val="FF0000"/>
                </a:solidFill>
                <a:latin typeface="Arial"/>
              </a:rPr>
            </a:br>
            <a:r>
              <a:rPr b="0" i="0">
                <a:ln cap="flat" cmpd="sng" w="9525">
                  <a:solidFill>
                    <a:schemeClr val="dk2"/>
                  </a:solidFill>
                  <a:prstDash val="solid"/>
                  <a:round/>
                  <a:headEnd len="sm" w="sm" type="none"/>
                  <a:tailEnd len="sm" w="sm" type="none"/>
                </a:ln>
                <a:solidFill>
                  <a:srgbClr val="FF0000"/>
                </a:solidFill>
                <a:latin typeface="Arial"/>
              </a:rPr>
              <a:t>}</a:t>
            </a:r>
          </a:p>
        </p:txBody>
      </p:sp>
      <p:sp>
        <p:nvSpPr>
          <p:cNvPr id="272" name="Google Shape;272;p44"/>
          <p:cNvSpPr/>
          <p:nvPr/>
        </p:nvSpPr>
        <p:spPr>
          <a:xfrm>
            <a:off x="6397574" y="2509600"/>
            <a:ext cx="1135717" cy="121908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FF"/>
                </a:solidFill>
                <a:latin typeface="Arial"/>
              </a:rPr>
              <a:t>class2{</a:t>
            </a:r>
            <a:br>
              <a:rPr b="0" i="0">
                <a:ln cap="flat" cmpd="sng" w="9525">
                  <a:solidFill>
                    <a:schemeClr val="dk2"/>
                  </a:solidFill>
                  <a:prstDash val="solid"/>
                  <a:round/>
                  <a:headEnd len="sm" w="sm" type="none"/>
                  <a:tailEnd len="sm" w="sm" type="none"/>
                </a:ln>
                <a:solidFill>
                  <a:srgbClr val="0000FF"/>
                </a:solidFill>
                <a:latin typeface="Arial"/>
              </a:rPr>
            </a:br>
            <a:r>
              <a:rPr b="0" i="0">
                <a:ln cap="flat" cmpd="sng" w="9525">
                  <a:solidFill>
                    <a:schemeClr val="dk2"/>
                  </a:solidFill>
                  <a:prstDash val="solid"/>
                  <a:round/>
                  <a:headEnd len="sm" w="sm" type="none"/>
                  <a:tailEnd len="sm" w="sm" type="none"/>
                </a:ln>
                <a:solidFill>
                  <a:srgbClr val="0000FF"/>
                </a:solidFill>
                <a:latin typeface="Arial"/>
              </a:rPr>
              <a:t>....</a:t>
            </a:r>
            <a:br>
              <a:rPr b="0" i="0">
                <a:ln cap="flat" cmpd="sng" w="9525">
                  <a:solidFill>
                    <a:schemeClr val="dk2"/>
                  </a:solidFill>
                  <a:prstDash val="solid"/>
                  <a:round/>
                  <a:headEnd len="sm" w="sm" type="none"/>
                  <a:tailEnd len="sm" w="sm" type="none"/>
                </a:ln>
                <a:solidFill>
                  <a:srgbClr val="0000FF"/>
                </a:solidFill>
                <a:latin typeface="Arial"/>
              </a:rPr>
            </a:br>
            <a:r>
              <a:rPr b="0" i="0">
                <a:ln cap="flat" cmpd="sng" w="9525">
                  <a:solidFill>
                    <a:schemeClr val="dk2"/>
                  </a:solidFill>
                  <a:prstDash val="solid"/>
                  <a:round/>
                  <a:headEnd len="sm" w="sm" type="none"/>
                  <a:tailEnd len="sm" w="sm" type="none"/>
                </a:ln>
                <a:solidFill>
                  <a:srgbClr val="0000FF"/>
                </a:solidFill>
                <a:latin typeface="Arial"/>
              </a:rPr>
              <a:t>}</a:t>
            </a:r>
          </a:p>
        </p:txBody>
      </p:sp>
      <p:sp>
        <p:nvSpPr>
          <p:cNvPr id="273" name="Google Shape;273;p44"/>
          <p:cNvSpPr/>
          <p:nvPr/>
        </p:nvSpPr>
        <p:spPr>
          <a:xfrm>
            <a:off x="7761399" y="2509588"/>
            <a:ext cx="1135717" cy="121908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1C232"/>
                </a:solidFill>
                <a:latin typeface="Arial"/>
              </a:rPr>
              <a:t>class3{</a:t>
            </a:r>
            <a:br>
              <a:rPr b="0" i="0">
                <a:ln cap="flat" cmpd="sng" w="9525">
                  <a:solidFill>
                    <a:schemeClr val="dk2"/>
                  </a:solidFill>
                  <a:prstDash val="solid"/>
                  <a:round/>
                  <a:headEnd len="sm" w="sm" type="none"/>
                  <a:tailEnd len="sm" w="sm" type="none"/>
                </a:ln>
                <a:solidFill>
                  <a:srgbClr val="F1C232"/>
                </a:solidFill>
                <a:latin typeface="Arial"/>
              </a:rPr>
            </a:br>
            <a:r>
              <a:rPr b="0" i="0">
                <a:ln cap="flat" cmpd="sng" w="9525">
                  <a:solidFill>
                    <a:schemeClr val="dk2"/>
                  </a:solidFill>
                  <a:prstDash val="solid"/>
                  <a:round/>
                  <a:headEnd len="sm" w="sm" type="none"/>
                  <a:tailEnd len="sm" w="sm" type="none"/>
                </a:ln>
                <a:solidFill>
                  <a:srgbClr val="F1C232"/>
                </a:solidFill>
                <a:latin typeface="Arial"/>
              </a:rPr>
              <a:t>....</a:t>
            </a:r>
            <a:br>
              <a:rPr b="0" i="0">
                <a:ln cap="flat" cmpd="sng" w="9525">
                  <a:solidFill>
                    <a:schemeClr val="dk2"/>
                  </a:solidFill>
                  <a:prstDash val="solid"/>
                  <a:round/>
                  <a:headEnd len="sm" w="sm" type="none"/>
                  <a:tailEnd len="sm" w="sm" type="none"/>
                </a:ln>
                <a:solidFill>
                  <a:srgbClr val="F1C232"/>
                </a:solidFill>
                <a:latin typeface="Arial"/>
              </a:rPr>
            </a:br>
            <a:r>
              <a:rPr b="0" i="0">
                <a:ln cap="flat" cmpd="sng" w="9525">
                  <a:solidFill>
                    <a:schemeClr val="dk2"/>
                  </a:solidFill>
                  <a:prstDash val="solid"/>
                  <a:round/>
                  <a:headEnd len="sm" w="sm" type="none"/>
                  <a:tailEnd len="sm" w="sm" type="none"/>
                </a:ln>
                <a:solidFill>
                  <a:srgbClr val="F1C232"/>
                </a:solidFill>
                <a:latin typeface="Arial"/>
              </a:rPr>
              <a:t>}</a:t>
            </a:r>
          </a:p>
        </p:txBody>
      </p:sp>
      <p:sp>
        <p:nvSpPr>
          <p:cNvPr id="274" name="Google Shape;274;p4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Class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8" name="Shape 278"/>
        <p:cNvGrpSpPr/>
        <p:nvPr/>
      </p:nvGrpSpPr>
      <p:grpSpPr>
        <a:xfrm>
          <a:off x="0" y="0"/>
          <a:ext cx="0" cy="0"/>
          <a:chOff x="0" y="0"/>
          <a:chExt cx="0" cy="0"/>
        </a:xfrm>
      </p:grpSpPr>
      <p:sp>
        <p:nvSpPr>
          <p:cNvPr id="279" name="Google Shape;279;p4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0" name="Google Shape;280;p4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 name="Google Shape;281;p4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Class</a:t>
            </a:r>
            <a:endParaRPr b="1" i="0" sz="3000" u="none" cap="none" strike="noStrike">
              <a:solidFill>
                <a:srgbClr val="FFFFFF"/>
              </a:solidFill>
              <a:latin typeface="Calibri"/>
              <a:ea typeface="Calibri"/>
              <a:cs typeface="Calibri"/>
              <a:sym typeface="Calibri"/>
            </a:endParaRPr>
          </a:p>
        </p:txBody>
      </p:sp>
      <p:sp>
        <p:nvSpPr>
          <p:cNvPr id="282" name="Google Shape;282;p45"/>
          <p:cNvSpPr txBox="1"/>
          <p:nvPr/>
        </p:nvSpPr>
        <p:spPr>
          <a:xfrm>
            <a:off x="639125" y="9968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And as a good practice, the public static void main method is kept in a separate class named Main.</a:t>
            </a:r>
            <a:endParaRPr b="0" i="0" sz="2200" u="none" cap="none" strike="noStrike">
              <a:solidFill>
                <a:srgbClr val="000000"/>
              </a:solidFill>
              <a:latin typeface="Calibri"/>
              <a:ea typeface="Calibri"/>
              <a:cs typeface="Calibri"/>
              <a:sym typeface="Calibri"/>
            </a:endParaRPr>
          </a:p>
        </p:txBody>
      </p:sp>
      <p:pic>
        <p:nvPicPr>
          <p:cNvPr id="283" name="Google Shape;283;p45"/>
          <p:cNvPicPr preferRelativeResize="0"/>
          <p:nvPr/>
        </p:nvPicPr>
        <p:blipFill rotWithShape="1">
          <a:blip r:embed="rId3">
            <a:alphaModFix/>
          </a:blip>
          <a:srcRect b="0" l="0" r="0" t="0"/>
          <a:stretch/>
        </p:blipFill>
        <p:spPr>
          <a:xfrm>
            <a:off x="1631738" y="2450075"/>
            <a:ext cx="5122986" cy="180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sp>
        <p:nvSpPr>
          <p:cNvPr id="118" name="Google Shape;118;p2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119" name="Google Shape;119;p28"/>
          <p:cNvGraphicFramePr/>
          <p:nvPr/>
        </p:nvGraphicFramePr>
        <p:xfrm>
          <a:off x="596563" y="689550"/>
          <a:ext cx="3000000" cy="3000000"/>
        </p:xfrm>
        <a:graphic>
          <a:graphicData uri="http://schemas.openxmlformats.org/drawingml/2006/table">
            <a:tbl>
              <a:tblPr bandRow="1" firstRow="1">
                <a:noFill/>
                <a:tableStyleId>{3BDAF8D8-989B-45C9-B8B3-FADD71EA0612}</a:tableStyleId>
              </a:tblPr>
              <a:tblGrid>
                <a:gridCol w="2852775"/>
                <a:gridCol w="2852775"/>
                <a:gridCol w="2245325"/>
              </a:tblGrid>
              <a:tr h="56875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Today’s Agenda</a:t>
                      </a:r>
                      <a:endParaRPr sz="1400" u="none" cap="none" strike="noStrike">
                        <a:latin typeface="Arial"/>
                        <a:ea typeface="Arial"/>
                        <a:cs typeface="Arial"/>
                        <a:sym typeface="Arial"/>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t>4</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t>5</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Introduction to OOPs</a:t>
                      </a:r>
                      <a:endParaRPr sz="1400" u="none" cap="none" strike="noStrike"/>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
                        <a:t>5</a:t>
                      </a:r>
                      <a:r>
                        <a:rPr lang="en" sz="1400" u="none" cap="none" strike="noStrike"/>
                        <a:t>-1</a:t>
                      </a:r>
                      <a:r>
                        <a:rPr lang="en"/>
                        <a:t>3</a:t>
                      </a:r>
                      <a:endParaRPr sz="1400" u="none" cap="none" strike="noStrike"/>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
                        <a:t>8</a:t>
                      </a:r>
                      <a:endParaRPr sz="1400" u="none" cap="none" strike="noStrike"/>
                    </a:p>
                  </a:txBody>
                  <a:tcPr marT="45725" marB="45725" marR="91450" marL="91450">
                    <a:lnT cap="flat" cmpd="sng" w="38100">
                      <a:solidFill>
                        <a:srgbClr val="FFFFFF"/>
                      </a:solidFill>
                      <a:prstDash val="solid"/>
                      <a:round/>
                      <a:headEnd len="sm" w="sm" type="none"/>
                      <a:tailEnd len="sm" w="sm" type="none"/>
                    </a:lnT>
                  </a:tcPr>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Advantages of OOPs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r>
                        <a:rPr lang="en"/>
                        <a:t>4</a:t>
                      </a:r>
                      <a:r>
                        <a:rPr lang="en" sz="1400" u="none" cap="none" strike="noStrike"/>
                        <a:t>-1</a:t>
                      </a:r>
                      <a:r>
                        <a:rPr lang="en"/>
                        <a:t>6</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5</a:t>
                      </a:r>
                      <a:endParaRPr sz="1400" u="none" cap="none" strike="noStrike"/>
                    </a:p>
                  </a:txBody>
                  <a:tcPr marT="45725" marB="45725" marR="91450" marL="91450"/>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Introduction to Class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r>
                        <a:rPr lang="en"/>
                        <a:t>7</a:t>
                      </a:r>
                      <a:r>
                        <a:rPr lang="en" sz="1400" u="none" cap="none" strike="noStrike"/>
                        <a:t>-2</a:t>
                      </a:r>
                      <a:r>
                        <a:rPr lang="en"/>
                        <a:t>1</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10</a:t>
                      </a:r>
                      <a:endParaRPr sz="1400" u="none" cap="none" strike="noStrike"/>
                    </a:p>
                  </a:txBody>
                  <a:tcPr marT="45725" marB="45725" marR="91450" marL="91450"/>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Class: Example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r>
                        <a:rPr lang="en"/>
                        <a:t>2</a:t>
                      </a:r>
                      <a:r>
                        <a:rPr lang="en" sz="1400" u="none" cap="none" strike="noStrike"/>
                        <a:t>-2</a:t>
                      </a:r>
                      <a:r>
                        <a:rPr lang="en"/>
                        <a:t>7</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10</a:t>
                      </a:r>
                      <a:endParaRPr sz="1400" u="none" cap="none" strike="noStrike"/>
                    </a:p>
                  </a:txBody>
                  <a:tcPr marT="45725" marB="45725" marR="91450" marL="91450"/>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Notions of Classes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r>
                        <a:rPr lang="en"/>
                        <a:t>8</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2</a:t>
                      </a:r>
                      <a:endParaRPr sz="1400" u="none" cap="none" strike="noStrike"/>
                    </a:p>
                  </a:txBody>
                  <a:tcPr marT="45725" marB="45725" marR="91450" marL="91450"/>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Concept of Multiple Classes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r>
                        <a:rPr lang="en"/>
                        <a:t>9</a:t>
                      </a:r>
                      <a:r>
                        <a:rPr lang="en" sz="1400" u="none" cap="none" strike="noStrike"/>
                        <a:t>-3</a:t>
                      </a:r>
                      <a:r>
                        <a:rPr lang="en"/>
                        <a:t>1</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5</a:t>
                      </a:r>
                      <a:endParaRPr sz="1400" u="none" cap="none" strike="noStrike"/>
                    </a:p>
                  </a:txBody>
                  <a:tcPr marT="45725" marB="45725" marR="91450" marL="91450"/>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Introduction to Objects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r>
                        <a:rPr lang="en"/>
                        <a:t>2</a:t>
                      </a:r>
                      <a:r>
                        <a:rPr lang="en" sz="1400" u="none" cap="none" strike="noStrike"/>
                        <a:t>-3</a:t>
                      </a:r>
                      <a:r>
                        <a:rPr lang="en"/>
                        <a:t>4</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5</a:t>
                      </a:r>
                      <a:endParaRPr sz="1400" u="none" cap="none" strike="noStrike"/>
                    </a:p>
                  </a:txBody>
                  <a:tcPr marT="45725" marB="45725" marR="91450" marL="91450"/>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Classes &amp; Objects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r>
                        <a:rPr lang="en"/>
                        <a:t>5</a:t>
                      </a:r>
                      <a:r>
                        <a:rPr lang="en" sz="1400" u="none" cap="none" strike="noStrike"/>
                        <a:t>-</a:t>
                      </a:r>
                      <a:r>
                        <a:rPr lang="en"/>
                        <a:t>40</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10</a:t>
                      </a:r>
                      <a:endParaRPr sz="1400" u="none" cap="none" strike="noStrike"/>
                    </a:p>
                  </a:txBody>
                  <a:tcPr marT="45725" marB="45725" marR="91450" marL="91450"/>
                </a:tc>
              </a:tr>
              <a:tr h="295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Concept of Multiple Objects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41</a:t>
                      </a:r>
                      <a:r>
                        <a:rPr lang="en" sz="1400" u="none" cap="none" strike="noStrike"/>
                        <a:t>-4</a:t>
                      </a:r>
                      <a:r>
                        <a:rPr lang="en"/>
                        <a:t>4</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10</a:t>
                      </a:r>
                      <a:endParaRPr sz="1400" u="none" cap="none" strike="noStrike"/>
                    </a:p>
                  </a:txBody>
                  <a:tcPr marT="45725" marB="45725" marR="91450" marL="91450"/>
                </a:tc>
              </a:tr>
            </a:tbl>
          </a:graphicData>
        </a:graphic>
      </p:graphicFrame>
      <p:sp>
        <p:nvSpPr>
          <p:cNvPr id="120" name="Google Shape;120;p28"/>
          <p:cNvSpPr txBox="1"/>
          <p:nvPr/>
        </p:nvSpPr>
        <p:spPr>
          <a:xfrm>
            <a:off x="1183749" y="1449380"/>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1" name="Google Shape;121;p28"/>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Time Allocation 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7" name="Shape 287"/>
        <p:cNvGrpSpPr/>
        <p:nvPr/>
      </p:nvGrpSpPr>
      <p:grpSpPr>
        <a:xfrm>
          <a:off x="0" y="0"/>
          <a:ext cx="0" cy="0"/>
          <a:chOff x="0" y="0"/>
          <a:chExt cx="0" cy="0"/>
        </a:xfrm>
      </p:grpSpPr>
      <p:sp>
        <p:nvSpPr>
          <p:cNvPr id="288" name="Google Shape;288;p46"/>
          <p:cNvSpPr txBox="1"/>
          <p:nvPr/>
        </p:nvSpPr>
        <p:spPr>
          <a:xfrm>
            <a:off x="85900" y="835750"/>
            <a:ext cx="8014500" cy="25650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You can have a different name for the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class that contains the main method.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However, the name of the Java file has</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 to be the same as the name of that</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 particular class.</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Whenever you need to assign values to</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 the variables of a particular class, or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call the methods of that class, you can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do it in the main method</a:t>
            </a:r>
            <a:r>
              <a:rPr b="0" i="0" lang="en" sz="2200" u="none" cap="none" strike="noStrike">
                <a:solidFill>
                  <a:srgbClr val="000000"/>
                </a:solidFill>
                <a:latin typeface="Calibri"/>
                <a:ea typeface="Calibri"/>
                <a:cs typeface="Calibri"/>
                <a:sym typeface="Calibri"/>
              </a:rPr>
              <a:t>. </a:t>
            </a:r>
            <a:endParaRPr b="0" i="0" sz="2200" u="none" cap="none" strike="noStrike">
              <a:solidFill>
                <a:srgbClr val="000000"/>
              </a:solidFill>
              <a:latin typeface="Calibri"/>
              <a:ea typeface="Calibri"/>
              <a:cs typeface="Calibri"/>
              <a:sym typeface="Calibri"/>
            </a:endParaRPr>
          </a:p>
        </p:txBody>
      </p:sp>
      <p:sp>
        <p:nvSpPr>
          <p:cNvPr id="289" name="Google Shape;289;p4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0" name="Google Shape;290;p4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1" name="Google Shape;291;p4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292" name="Google Shape;292;p4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Class</a:t>
            </a:r>
            <a:endParaRPr b="1" i="0" sz="3000" u="none" cap="none" strike="noStrike">
              <a:solidFill>
                <a:srgbClr val="FFFFFF"/>
              </a:solidFill>
              <a:latin typeface="Calibri"/>
              <a:ea typeface="Calibri"/>
              <a:cs typeface="Calibri"/>
              <a:sym typeface="Calibri"/>
            </a:endParaRPr>
          </a:p>
        </p:txBody>
      </p:sp>
      <p:pic>
        <p:nvPicPr>
          <p:cNvPr id="293" name="Google Shape;293;p46"/>
          <p:cNvPicPr preferRelativeResize="0"/>
          <p:nvPr/>
        </p:nvPicPr>
        <p:blipFill rotWithShape="1">
          <a:blip r:embed="rId3">
            <a:alphaModFix/>
          </a:blip>
          <a:srcRect b="0" l="0" r="0" t="0"/>
          <a:stretch/>
        </p:blipFill>
        <p:spPr>
          <a:xfrm>
            <a:off x="5342825" y="984475"/>
            <a:ext cx="3593224" cy="3911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7" name="Shape 297"/>
        <p:cNvGrpSpPr/>
        <p:nvPr/>
      </p:nvGrpSpPr>
      <p:grpSpPr>
        <a:xfrm>
          <a:off x="0" y="0"/>
          <a:ext cx="0" cy="0"/>
          <a:chOff x="0" y="0"/>
          <a:chExt cx="0" cy="0"/>
        </a:xfrm>
      </p:grpSpPr>
      <p:sp>
        <p:nvSpPr>
          <p:cNvPr id="298" name="Google Shape;298;p4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9" name="Google Shape;299;p47"/>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Since variables/methods are declared in a different class, and accessed/called in a different class, you need to use the dot operator to do this.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r>
              <a:rPr b="1" i="0" lang="en" sz="2400" u="none" cap="none" strike="noStrike">
                <a:solidFill>
                  <a:srgbClr val="4C1130"/>
                </a:solidFill>
                <a:latin typeface="Calibri"/>
                <a:ea typeface="Calibri"/>
                <a:cs typeface="Calibri"/>
                <a:sym typeface="Calibri"/>
              </a:rPr>
              <a:t>Using . operator</a:t>
            </a:r>
            <a:endParaRPr b="1" i="0" sz="2400" u="none" cap="none" strike="noStrike">
              <a:solidFill>
                <a:srgbClr val="4C1130"/>
              </a:solidFill>
              <a:latin typeface="Calibri"/>
              <a:ea typeface="Calibri"/>
              <a:cs typeface="Calibri"/>
              <a:sym typeface="Calibri"/>
            </a:endParaRPr>
          </a:p>
        </p:txBody>
      </p:sp>
      <p:sp>
        <p:nvSpPr>
          <p:cNvPr id="300" name="Google Shape;300;p4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01" name="Google Shape;301;p4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02" name="Google Shape;302;p47"/>
          <p:cNvSpPr/>
          <p:nvPr/>
        </p:nvSpPr>
        <p:spPr>
          <a:xfrm>
            <a:off x="606374" y="2874700"/>
            <a:ext cx="1135717" cy="121908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class1{</a:t>
            </a:r>
            <a:br>
              <a:rPr b="0" i="0">
                <a:ln cap="flat" cmpd="sng" w="9525">
                  <a:solidFill>
                    <a:schemeClr val="dk2"/>
                  </a:solidFill>
                  <a:prstDash val="solid"/>
                  <a:round/>
                  <a:headEnd len="sm" w="sm" type="none"/>
                  <a:tailEnd len="sm" w="sm" type="none"/>
                </a:ln>
                <a:solidFill>
                  <a:srgbClr val="FF0000"/>
                </a:solidFill>
                <a:latin typeface="Arial"/>
              </a:rPr>
            </a:br>
            <a:r>
              <a:rPr b="0" i="0">
                <a:ln cap="flat" cmpd="sng" w="9525">
                  <a:solidFill>
                    <a:schemeClr val="dk2"/>
                  </a:solidFill>
                  <a:prstDash val="solid"/>
                  <a:round/>
                  <a:headEnd len="sm" w="sm" type="none"/>
                  <a:tailEnd len="sm" w="sm" type="none"/>
                </a:ln>
                <a:solidFill>
                  <a:srgbClr val="FF0000"/>
                </a:solidFill>
                <a:latin typeface="Arial"/>
              </a:rPr>
              <a:t>....</a:t>
            </a:r>
            <a:br>
              <a:rPr b="0" i="0">
                <a:ln cap="flat" cmpd="sng" w="9525">
                  <a:solidFill>
                    <a:schemeClr val="dk2"/>
                  </a:solidFill>
                  <a:prstDash val="solid"/>
                  <a:round/>
                  <a:headEnd len="sm" w="sm" type="none"/>
                  <a:tailEnd len="sm" w="sm" type="none"/>
                </a:ln>
                <a:solidFill>
                  <a:srgbClr val="FF0000"/>
                </a:solidFill>
                <a:latin typeface="Arial"/>
              </a:rPr>
            </a:br>
            <a:r>
              <a:rPr b="0" i="0">
                <a:ln cap="flat" cmpd="sng" w="9525">
                  <a:solidFill>
                    <a:schemeClr val="dk2"/>
                  </a:solidFill>
                  <a:prstDash val="solid"/>
                  <a:round/>
                  <a:headEnd len="sm" w="sm" type="none"/>
                  <a:tailEnd len="sm" w="sm" type="none"/>
                </a:ln>
                <a:solidFill>
                  <a:srgbClr val="FF0000"/>
                </a:solidFill>
                <a:latin typeface="Arial"/>
              </a:rPr>
              <a:t>}</a:t>
            </a:r>
          </a:p>
        </p:txBody>
      </p:sp>
      <p:sp>
        <p:nvSpPr>
          <p:cNvPr id="303" name="Google Shape;303;p47"/>
          <p:cNvSpPr/>
          <p:nvPr/>
        </p:nvSpPr>
        <p:spPr>
          <a:xfrm>
            <a:off x="7159574" y="2874700"/>
            <a:ext cx="1135717" cy="121908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0000FF"/>
                </a:solidFill>
                <a:latin typeface="Arial"/>
              </a:rPr>
              <a:t>class2{</a:t>
            </a:r>
            <a:br>
              <a:rPr b="0" i="0">
                <a:ln cap="flat" cmpd="sng" w="9525">
                  <a:solidFill>
                    <a:schemeClr val="dk2"/>
                  </a:solidFill>
                  <a:prstDash val="solid"/>
                  <a:round/>
                  <a:headEnd len="sm" w="sm" type="none"/>
                  <a:tailEnd len="sm" w="sm" type="none"/>
                </a:ln>
                <a:solidFill>
                  <a:srgbClr val="0000FF"/>
                </a:solidFill>
                <a:latin typeface="Arial"/>
              </a:rPr>
            </a:br>
            <a:r>
              <a:rPr b="0" i="0">
                <a:ln cap="flat" cmpd="sng" w="9525">
                  <a:solidFill>
                    <a:schemeClr val="dk2"/>
                  </a:solidFill>
                  <a:prstDash val="solid"/>
                  <a:round/>
                  <a:headEnd len="sm" w="sm" type="none"/>
                  <a:tailEnd len="sm" w="sm" type="none"/>
                </a:ln>
                <a:solidFill>
                  <a:srgbClr val="0000FF"/>
                </a:solidFill>
                <a:latin typeface="Arial"/>
              </a:rPr>
              <a:t>....</a:t>
            </a:r>
            <a:br>
              <a:rPr b="0" i="0">
                <a:ln cap="flat" cmpd="sng" w="9525">
                  <a:solidFill>
                    <a:schemeClr val="dk2"/>
                  </a:solidFill>
                  <a:prstDash val="solid"/>
                  <a:round/>
                  <a:headEnd len="sm" w="sm" type="none"/>
                  <a:tailEnd len="sm" w="sm" type="none"/>
                </a:ln>
                <a:solidFill>
                  <a:srgbClr val="0000FF"/>
                </a:solidFill>
                <a:latin typeface="Arial"/>
              </a:rPr>
            </a:br>
            <a:r>
              <a:rPr b="0" i="0">
                <a:ln cap="flat" cmpd="sng" w="9525">
                  <a:solidFill>
                    <a:schemeClr val="dk2"/>
                  </a:solidFill>
                  <a:prstDash val="solid"/>
                  <a:round/>
                  <a:headEnd len="sm" w="sm" type="none"/>
                  <a:tailEnd len="sm" w="sm" type="none"/>
                </a:ln>
                <a:solidFill>
                  <a:srgbClr val="0000FF"/>
                </a:solidFill>
                <a:latin typeface="Arial"/>
              </a:rPr>
              <a:t>}</a:t>
            </a:r>
          </a:p>
        </p:txBody>
      </p:sp>
      <p:sp>
        <p:nvSpPr>
          <p:cNvPr id="304" name="Google Shape;304;p47"/>
          <p:cNvSpPr/>
          <p:nvPr/>
        </p:nvSpPr>
        <p:spPr>
          <a:xfrm>
            <a:off x="1742100" y="3495100"/>
            <a:ext cx="5417400" cy="2430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Class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9" name="Shape 309"/>
        <p:cNvGrpSpPr/>
        <p:nvPr/>
      </p:nvGrpSpPr>
      <p:grpSpPr>
        <a:xfrm>
          <a:off x="0" y="0"/>
          <a:ext cx="0" cy="0"/>
          <a:chOff x="0" y="0"/>
          <a:chExt cx="0" cy="0"/>
        </a:xfrm>
      </p:grpSpPr>
      <p:sp>
        <p:nvSpPr>
          <p:cNvPr id="310" name="Google Shape;310;p4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1" name="Google Shape;311;p48"/>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12" name="Google Shape;312;p4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13" name="Google Shape;313;p4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 Example</a:t>
            </a:r>
            <a:endParaRPr b="1" i="0" sz="3000" u="none" cap="none" strike="noStrike">
              <a:solidFill>
                <a:srgbClr val="FFFFFF"/>
              </a:solidFill>
              <a:latin typeface="Calibri"/>
              <a:ea typeface="Calibri"/>
              <a:cs typeface="Calibri"/>
              <a:sym typeface="Calibri"/>
            </a:endParaRPr>
          </a:p>
        </p:txBody>
      </p:sp>
      <p:sp>
        <p:nvSpPr>
          <p:cNvPr id="314" name="Google Shape;314;p48"/>
          <p:cNvSpPr txBox="1"/>
          <p:nvPr/>
        </p:nvSpPr>
        <p:spPr>
          <a:xfrm>
            <a:off x="1958250" y="4051000"/>
            <a:ext cx="5193000" cy="35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4C1130"/>
                </a:solidFill>
                <a:latin typeface="Arial"/>
                <a:ea typeface="Arial"/>
                <a:cs typeface="Arial"/>
                <a:sym typeface="Arial"/>
              </a:rPr>
              <a:t>Class: Example</a:t>
            </a:r>
            <a:endParaRPr b="1" i="0" sz="2000" u="none" cap="none" strike="noStrike">
              <a:solidFill>
                <a:srgbClr val="4C1130"/>
              </a:solidFill>
              <a:latin typeface="Arial"/>
              <a:ea typeface="Arial"/>
              <a:cs typeface="Arial"/>
              <a:sym typeface="Arial"/>
            </a:endParaRPr>
          </a:p>
        </p:txBody>
      </p:sp>
      <p:pic>
        <p:nvPicPr>
          <p:cNvPr id="315" name="Google Shape;315;p48"/>
          <p:cNvPicPr preferRelativeResize="0"/>
          <p:nvPr/>
        </p:nvPicPr>
        <p:blipFill rotWithShape="1">
          <a:blip r:embed="rId3">
            <a:alphaModFix/>
          </a:blip>
          <a:srcRect b="34690" l="12469" r="58523" t="35897"/>
          <a:stretch/>
        </p:blipFill>
        <p:spPr>
          <a:xfrm>
            <a:off x="2074600" y="1147999"/>
            <a:ext cx="4994776" cy="284752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 name="Shape 319"/>
        <p:cNvGrpSpPr/>
        <p:nvPr/>
      </p:nvGrpSpPr>
      <p:grpSpPr>
        <a:xfrm>
          <a:off x="0" y="0"/>
          <a:ext cx="0" cy="0"/>
          <a:chOff x="0" y="0"/>
          <a:chExt cx="0" cy="0"/>
        </a:xfrm>
      </p:grpSpPr>
      <p:sp>
        <p:nvSpPr>
          <p:cNvPr id="320" name="Google Shape;320;p4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1" name="Google Shape;321;p4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22" name="Google Shape;322;p4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23" name="Google Shape;323;p49"/>
          <p:cNvSpPr txBox="1"/>
          <p:nvPr/>
        </p:nvSpPr>
        <p:spPr>
          <a:xfrm>
            <a:off x="507300" y="915775"/>
            <a:ext cx="8014500" cy="100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There are two methods in the </a:t>
            </a:r>
            <a:r>
              <a:rPr b="1" i="0" lang="en" sz="2400" u="none" cap="none" strike="noStrike">
                <a:solidFill>
                  <a:srgbClr val="000000"/>
                </a:solidFill>
                <a:latin typeface="Calibri"/>
                <a:ea typeface="Calibri"/>
                <a:cs typeface="Calibri"/>
                <a:sym typeface="Calibri"/>
              </a:rPr>
              <a:t>main class</a:t>
            </a:r>
            <a:r>
              <a:rPr b="0" i="0" lang="en" sz="2400" u="none" cap="none" strike="noStrike">
                <a:solidFill>
                  <a:srgbClr val="000000"/>
                </a:solidFill>
                <a:latin typeface="Calibri"/>
                <a:ea typeface="Calibri"/>
                <a:cs typeface="Calibri"/>
                <a:sym typeface="Calibri"/>
              </a:rPr>
              <a:t>: </a:t>
            </a:r>
            <a:r>
              <a:rPr b="1" i="0" lang="en" sz="2400" u="none" cap="none" strike="noStrike">
                <a:solidFill>
                  <a:srgbClr val="000000"/>
                </a:solidFill>
                <a:latin typeface="Calibri"/>
                <a:ea typeface="Calibri"/>
                <a:cs typeface="Calibri"/>
                <a:sym typeface="Calibri"/>
              </a:rPr>
              <a:t>main method </a:t>
            </a:r>
            <a:r>
              <a:rPr b="0" i="0" lang="en" sz="2400" u="none" cap="none" strike="noStrike">
                <a:solidFill>
                  <a:srgbClr val="000000"/>
                </a:solidFill>
                <a:latin typeface="Calibri"/>
                <a:ea typeface="Calibri"/>
                <a:cs typeface="Calibri"/>
                <a:sym typeface="Calibri"/>
              </a:rPr>
              <a:t>&amp; </a:t>
            </a:r>
            <a:r>
              <a:rPr b="1" i="0" lang="en" sz="2400" u="none" cap="none" strike="noStrike">
                <a:solidFill>
                  <a:srgbClr val="000000"/>
                </a:solidFill>
                <a:latin typeface="Calibri"/>
                <a:ea typeface="Calibri"/>
                <a:cs typeface="Calibri"/>
                <a:sym typeface="Calibri"/>
              </a:rPr>
              <a:t>area method</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324" name="Google Shape;324;p4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 Example</a:t>
            </a:r>
            <a:endParaRPr b="1" i="0" sz="3000" u="none" cap="none" strike="noStrike">
              <a:solidFill>
                <a:srgbClr val="FFFFFF"/>
              </a:solidFill>
              <a:latin typeface="Calibri"/>
              <a:ea typeface="Calibri"/>
              <a:cs typeface="Calibri"/>
              <a:sym typeface="Calibri"/>
            </a:endParaRPr>
          </a:p>
        </p:txBody>
      </p:sp>
      <p:pic>
        <p:nvPicPr>
          <p:cNvPr id="325" name="Google Shape;325;p49"/>
          <p:cNvPicPr preferRelativeResize="0"/>
          <p:nvPr/>
        </p:nvPicPr>
        <p:blipFill rotWithShape="1">
          <a:blip r:embed="rId3">
            <a:alphaModFix/>
          </a:blip>
          <a:srcRect b="34690" l="12469" r="58523" t="35897"/>
          <a:stretch/>
        </p:blipFill>
        <p:spPr>
          <a:xfrm>
            <a:off x="674075" y="2040349"/>
            <a:ext cx="4994776" cy="2847525"/>
          </a:xfrm>
          <a:prstGeom prst="rect">
            <a:avLst/>
          </a:prstGeom>
          <a:noFill/>
          <a:ln cap="flat" cmpd="sng" w="38100">
            <a:solidFill>
              <a:srgbClr val="0000FF"/>
            </a:solidFill>
            <a:prstDash val="solid"/>
            <a:round/>
            <a:headEnd len="sm" w="sm" type="none"/>
            <a:tailEnd len="sm" w="sm" type="none"/>
          </a:ln>
        </p:spPr>
      </p:pic>
      <p:sp>
        <p:nvSpPr>
          <p:cNvPr id="326" name="Google Shape;326;p49"/>
          <p:cNvSpPr/>
          <p:nvPr/>
        </p:nvSpPr>
        <p:spPr>
          <a:xfrm>
            <a:off x="5862350" y="2776225"/>
            <a:ext cx="805500" cy="384300"/>
          </a:xfrm>
          <a:prstGeom prst="leftArrow">
            <a:avLst>
              <a:gd fmla="val 50000" name="adj1"/>
              <a:gd fmla="val 50000" name="adj2"/>
            </a:avLst>
          </a:prstGeom>
          <a:solidFill>
            <a:schemeClr val="lt2"/>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9"/>
          <p:cNvSpPr/>
          <p:nvPr/>
        </p:nvSpPr>
        <p:spPr>
          <a:xfrm>
            <a:off x="5862350" y="3697050"/>
            <a:ext cx="805500" cy="384300"/>
          </a:xfrm>
          <a:prstGeom prst="leftArrow">
            <a:avLst>
              <a:gd fmla="val 50000" name="adj1"/>
              <a:gd fmla="val 50000" name="adj2"/>
            </a:avLst>
          </a:prstGeom>
          <a:solidFill>
            <a:schemeClr val="lt2"/>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9"/>
          <p:cNvSpPr txBox="1"/>
          <p:nvPr/>
        </p:nvSpPr>
        <p:spPr>
          <a:xfrm>
            <a:off x="6861350" y="2677063"/>
            <a:ext cx="2367300" cy="15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rial"/>
                <a:ea typeface="Arial"/>
                <a:cs typeface="Arial"/>
                <a:sym typeface="Arial"/>
              </a:rPr>
              <a:t>main method</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rial"/>
                <a:ea typeface="Arial"/>
                <a:cs typeface="Arial"/>
                <a:sym typeface="Arial"/>
              </a:rPr>
              <a:t>area method</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sp>
        <p:nvSpPr>
          <p:cNvPr id="333" name="Google Shape;333;p5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4" name="Google Shape;334;p5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5" name="Google Shape;335;p5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36" name="Google Shape;336;p50"/>
          <p:cNvSpPr txBox="1"/>
          <p:nvPr/>
        </p:nvSpPr>
        <p:spPr>
          <a:xfrm>
            <a:off x="333775" y="63690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Other than that, a </a:t>
            </a:r>
            <a:r>
              <a:rPr b="1" i="0" lang="en" sz="2400" u="none" cap="none" strike="noStrike">
                <a:solidFill>
                  <a:srgbClr val="000000"/>
                </a:solidFill>
                <a:latin typeface="Calibri"/>
                <a:ea typeface="Calibri"/>
                <a:cs typeface="Calibri"/>
                <a:sym typeface="Calibri"/>
              </a:rPr>
              <a:t>float variable </a:t>
            </a:r>
            <a:r>
              <a:rPr b="0" i="0" lang="en" sz="2400" u="none" cap="none" strike="noStrike">
                <a:solidFill>
                  <a:srgbClr val="000000"/>
                </a:solidFill>
                <a:latin typeface="Calibri"/>
                <a:ea typeface="Calibri"/>
                <a:cs typeface="Calibri"/>
                <a:sym typeface="Calibri"/>
              </a:rPr>
              <a:t>called </a:t>
            </a:r>
            <a:r>
              <a:rPr b="1" i="0" lang="en" sz="2400" u="none" cap="none" strike="noStrike">
                <a:solidFill>
                  <a:srgbClr val="000000"/>
                </a:solidFill>
                <a:latin typeface="Calibri"/>
                <a:ea typeface="Calibri"/>
                <a:cs typeface="Calibri"/>
                <a:sym typeface="Calibri"/>
              </a:rPr>
              <a:t>radius</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is declared in this class whose value is </a:t>
            </a:r>
            <a:r>
              <a:rPr b="1" i="0" lang="en" sz="2400" u="none" cap="none" strike="noStrike">
                <a:solidFill>
                  <a:srgbClr val="000000"/>
                </a:solidFill>
                <a:latin typeface="Calibri"/>
                <a:ea typeface="Calibri"/>
                <a:cs typeface="Calibri"/>
                <a:sym typeface="Calibri"/>
              </a:rPr>
              <a:t>10.0f</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radius variable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pic>
        <p:nvPicPr>
          <p:cNvPr descr="Radius flat icon on white transparent background. You can be used radius icon for several purposes." id="337" name="Google Shape;337;p50"/>
          <p:cNvPicPr preferRelativeResize="0"/>
          <p:nvPr/>
        </p:nvPicPr>
        <p:blipFill rotWithShape="1">
          <a:blip r:embed="rId3">
            <a:alphaModFix/>
          </a:blip>
          <a:srcRect b="0" l="0" r="0" t="10960"/>
          <a:stretch/>
        </p:blipFill>
        <p:spPr>
          <a:xfrm>
            <a:off x="6461100" y="717250"/>
            <a:ext cx="2060700" cy="1804725"/>
          </a:xfrm>
          <a:prstGeom prst="rect">
            <a:avLst/>
          </a:prstGeom>
          <a:noFill/>
          <a:ln>
            <a:noFill/>
          </a:ln>
        </p:spPr>
      </p:pic>
      <p:sp>
        <p:nvSpPr>
          <p:cNvPr id="338" name="Google Shape;338;p5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 Example</a:t>
            </a:r>
            <a:endParaRPr b="1" i="0" sz="3000" u="none" cap="none" strike="noStrike">
              <a:solidFill>
                <a:srgbClr val="FFFFFF"/>
              </a:solidFill>
              <a:latin typeface="Calibri"/>
              <a:ea typeface="Calibri"/>
              <a:cs typeface="Calibri"/>
              <a:sym typeface="Calibri"/>
            </a:endParaRPr>
          </a:p>
        </p:txBody>
      </p:sp>
      <p:pic>
        <p:nvPicPr>
          <p:cNvPr id="339" name="Google Shape;339;p50"/>
          <p:cNvPicPr preferRelativeResize="0"/>
          <p:nvPr/>
        </p:nvPicPr>
        <p:blipFill rotWithShape="1">
          <a:blip r:embed="rId4">
            <a:alphaModFix/>
          </a:blip>
          <a:srcRect b="34690" l="12469" r="58523" t="35897"/>
          <a:stretch/>
        </p:blipFill>
        <p:spPr>
          <a:xfrm>
            <a:off x="3650950" y="2602325"/>
            <a:ext cx="4994776" cy="2450899"/>
          </a:xfrm>
          <a:prstGeom prst="rect">
            <a:avLst/>
          </a:prstGeom>
          <a:noFill/>
          <a:ln cap="flat" cmpd="sng" w="38100">
            <a:solidFill>
              <a:srgbClr val="0000FF"/>
            </a:solidFill>
            <a:prstDash val="solid"/>
            <a:round/>
            <a:headEnd len="sm" w="sm" type="none"/>
            <a:tailEnd len="sm" w="sm" type="none"/>
          </a:ln>
        </p:spPr>
      </p:pic>
      <p:sp>
        <p:nvSpPr>
          <p:cNvPr id="340" name="Google Shape;340;p50"/>
          <p:cNvSpPr/>
          <p:nvPr/>
        </p:nvSpPr>
        <p:spPr>
          <a:xfrm>
            <a:off x="2553150" y="2844000"/>
            <a:ext cx="909900" cy="35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4" name="Shape 344"/>
        <p:cNvGrpSpPr/>
        <p:nvPr/>
      </p:nvGrpSpPr>
      <p:grpSpPr>
        <a:xfrm>
          <a:off x="0" y="0"/>
          <a:ext cx="0" cy="0"/>
          <a:chOff x="0" y="0"/>
          <a:chExt cx="0" cy="0"/>
        </a:xfrm>
      </p:grpSpPr>
      <p:sp>
        <p:nvSpPr>
          <p:cNvPr id="345" name="Google Shape;345;p5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6" name="Google Shape;346;p5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47" name="Google Shape;347;p5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48" name="Google Shape;348;p51"/>
          <p:cNvSpPr txBox="1"/>
          <p:nvPr/>
        </p:nvSpPr>
        <p:spPr>
          <a:xfrm>
            <a:off x="507300" y="30360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Area method is of </a:t>
            </a:r>
            <a:r>
              <a:rPr b="1" i="0" lang="en" sz="2400" u="none" cap="none" strike="noStrike">
                <a:solidFill>
                  <a:srgbClr val="000000"/>
                </a:solidFill>
                <a:latin typeface="Calibri"/>
                <a:ea typeface="Calibri"/>
                <a:cs typeface="Calibri"/>
                <a:sym typeface="Calibri"/>
              </a:rPr>
              <a:t>type float </a:t>
            </a:r>
            <a:r>
              <a:rPr b="0" i="0" lang="en" sz="2400" u="none" cap="none" strike="noStrike">
                <a:solidFill>
                  <a:srgbClr val="000000"/>
                </a:solidFill>
                <a:latin typeface="Calibri"/>
                <a:ea typeface="Calibri"/>
                <a:cs typeface="Calibri"/>
                <a:sym typeface="Calibri"/>
              </a:rPr>
              <a:t>and also takes a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single argument </a:t>
            </a:r>
            <a:r>
              <a:rPr b="0" i="0" lang="en" sz="2400" u="none" cap="none" strike="noStrike">
                <a:solidFill>
                  <a:srgbClr val="000000"/>
                </a:solidFill>
                <a:latin typeface="Calibri"/>
                <a:ea typeface="Calibri"/>
                <a:cs typeface="Calibri"/>
                <a:sym typeface="Calibri"/>
              </a:rPr>
              <a:t>which is also a </a:t>
            </a:r>
            <a:r>
              <a:rPr b="1" i="0" lang="en" sz="2400" u="none" cap="none" strike="noStrike">
                <a:solidFill>
                  <a:srgbClr val="000000"/>
                </a:solidFill>
                <a:latin typeface="Calibri"/>
                <a:ea typeface="Calibri"/>
                <a:cs typeface="Calibri"/>
                <a:sym typeface="Calibri"/>
              </a:rPr>
              <a:t>float value</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p:txBody>
      </p:sp>
      <p:sp>
        <p:nvSpPr>
          <p:cNvPr id="349" name="Google Shape;349;p5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 Example</a:t>
            </a:r>
            <a:endParaRPr b="1" i="0" sz="3000" u="none" cap="none" strike="noStrike">
              <a:solidFill>
                <a:srgbClr val="FFFFFF"/>
              </a:solidFill>
              <a:latin typeface="Calibri"/>
              <a:ea typeface="Calibri"/>
              <a:cs typeface="Calibri"/>
              <a:sym typeface="Calibri"/>
            </a:endParaRPr>
          </a:p>
        </p:txBody>
      </p:sp>
      <p:pic>
        <p:nvPicPr>
          <p:cNvPr id="350" name="Google Shape;350;p51"/>
          <p:cNvPicPr preferRelativeResize="0"/>
          <p:nvPr/>
        </p:nvPicPr>
        <p:blipFill rotWithShape="1">
          <a:blip r:embed="rId3">
            <a:alphaModFix/>
          </a:blip>
          <a:srcRect b="34690" l="12469" r="58523" t="52708"/>
          <a:stretch/>
        </p:blipFill>
        <p:spPr>
          <a:xfrm>
            <a:off x="577250" y="2268074"/>
            <a:ext cx="4994776" cy="104997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4" name="Shape 354"/>
        <p:cNvGrpSpPr/>
        <p:nvPr/>
      </p:nvGrpSpPr>
      <p:grpSpPr>
        <a:xfrm>
          <a:off x="0" y="0"/>
          <a:ext cx="0" cy="0"/>
          <a:chOff x="0" y="0"/>
          <a:chExt cx="0" cy="0"/>
        </a:xfrm>
      </p:grpSpPr>
      <p:sp>
        <p:nvSpPr>
          <p:cNvPr id="355" name="Google Shape;355;p5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6" name="Google Shape;356;p52"/>
          <p:cNvSpPr txBox="1"/>
          <p:nvPr/>
        </p:nvSpPr>
        <p:spPr>
          <a:xfrm>
            <a:off x="507300" y="835750"/>
            <a:ext cx="8014500" cy="25650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15000"/>
              </a:lnSpc>
              <a:spcBef>
                <a:spcPts val="0"/>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The argument is basically value of radius and the area method </a:t>
            </a:r>
            <a:r>
              <a:rPr b="1" i="0" lang="en" sz="2100" u="none" cap="none" strike="noStrike">
                <a:solidFill>
                  <a:schemeClr val="dk1"/>
                </a:solidFill>
                <a:latin typeface="Calibri"/>
                <a:ea typeface="Calibri"/>
                <a:cs typeface="Calibri"/>
                <a:sym typeface="Calibri"/>
              </a:rPr>
              <a:t>returns </a:t>
            </a:r>
            <a:r>
              <a:rPr b="0" i="0" lang="en" sz="2100" u="none" cap="none" strike="noStrike">
                <a:solidFill>
                  <a:schemeClr val="dk1"/>
                </a:solidFill>
                <a:latin typeface="Calibri"/>
                <a:ea typeface="Calibri"/>
                <a:cs typeface="Calibri"/>
                <a:sym typeface="Calibri"/>
              </a:rPr>
              <a:t>the </a:t>
            </a:r>
            <a:r>
              <a:rPr b="1" i="0" lang="en" sz="2100" u="none" cap="none" strike="noStrike">
                <a:solidFill>
                  <a:schemeClr val="dk1"/>
                </a:solidFill>
                <a:latin typeface="Calibri"/>
                <a:ea typeface="Calibri"/>
                <a:cs typeface="Calibri"/>
                <a:sym typeface="Calibri"/>
              </a:rPr>
              <a:t>area of circle </a:t>
            </a:r>
            <a:r>
              <a:rPr b="0" i="0" lang="en" sz="2100" u="none" cap="none" strike="noStrike">
                <a:solidFill>
                  <a:schemeClr val="dk1"/>
                </a:solidFill>
                <a:latin typeface="Calibri"/>
                <a:ea typeface="Calibri"/>
                <a:cs typeface="Calibri"/>
                <a:sym typeface="Calibri"/>
              </a:rPr>
              <a:t>when called.</a:t>
            </a:r>
            <a:br>
              <a:rPr b="0" i="0" lang="en" sz="2100" u="none" cap="none" strike="noStrike">
                <a:solidFill>
                  <a:schemeClr val="dk1"/>
                </a:solidFill>
                <a:latin typeface="Calibri"/>
                <a:ea typeface="Calibri"/>
                <a:cs typeface="Calibri"/>
                <a:sym typeface="Calibri"/>
              </a:rPr>
            </a:b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100" u="none" cap="none" strike="noStrike">
              <a:solidFill>
                <a:schemeClr val="dk1"/>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It is returning us 3.14*R*R which is basically the area of the circle where R= radius.</a:t>
            </a:r>
            <a:endParaRPr b="0" i="0" sz="2100" u="none" cap="none" strike="noStrike">
              <a:solidFill>
                <a:srgbClr val="000000"/>
              </a:solidFill>
              <a:latin typeface="Calibri"/>
              <a:ea typeface="Calibri"/>
              <a:cs typeface="Calibri"/>
              <a:sym typeface="Calibri"/>
            </a:endParaRPr>
          </a:p>
        </p:txBody>
      </p:sp>
      <p:sp>
        <p:nvSpPr>
          <p:cNvPr id="357" name="Google Shape;357;p5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58" name="Google Shape;358;p5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Area of circle on paper texture vector illustration.&#10;Area of circle equals pi times radius squared in mathematics" id="359" name="Google Shape;359;p52"/>
          <p:cNvPicPr preferRelativeResize="0"/>
          <p:nvPr/>
        </p:nvPicPr>
        <p:blipFill rotWithShape="1">
          <a:blip r:embed="rId3">
            <a:alphaModFix/>
          </a:blip>
          <a:srcRect b="0" l="0" r="0" t="0"/>
          <a:stretch/>
        </p:blipFill>
        <p:spPr>
          <a:xfrm>
            <a:off x="6074538" y="1952250"/>
            <a:ext cx="2770525" cy="1675475"/>
          </a:xfrm>
          <a:prstGeom prst="rect">
            <a:avLst/>
          </a:prstGeom>
          <a:noFill/>
          <a:ln>
            <a:noFill/>
          </a:ln>
        </p:spPr>
      </p:pic>
      <p:sp>
        <p:nvSpPr>
          <p:cNvPr id="360" name="Google Shape;360;p5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 Example</a:t>
            </a:r>
            <a:endParaRPr b="1" i="0" sz="3000" u="none" cap="none" strike="noStrike">
              <a:solidFill>
                <a:srgbClr val="FFFFFF"/>
              </a:solidFill>
              <a:latin typeface="Calibri"/>
              <a:ea typeface="Calibri"/>
              <a:cs typeface="Calibri"/>
              <a:sym typeface="Calibri"/>
            </a:endParaRPr>
          </a:p>
        </p:txBody>
      </p:sp>
      <p:pic>
        <p:nvPicPr>
          <p:cNvPr id="361" name="Google Shape;361;p52"/>
          <p:cNvPicPr preferRelativeResize="0"/>
          <p:nvPr/>
        </p:nvPicPr>
        <p:blipFill rotWithShape="1">
          <a:blip r:embed="rId4">
            <a:alphaModFix/>
          </a:blip>
          <a:srcRect b="34690" l="12469" r="58523" t="52708"/>
          <a:stretch/>
        </p:blipFill>
        <p:spPr>
          <a:xfrm>
            <a:off x="507300" y="2119349"/>
            <a:ext cx="4994776" cy="104997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sp>
        <p:nvSpPr>
          <p:cNvPr id="366" name="Google Shape;366;p5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7" name="Google Shape;367;p53"/>
          <p:cNvSpPr txBox="1"/>
          <p:nvPr/>
        </p:nvSpPr>
        <p:spPr>
          <a:xfrm>
            <a:off x="507300" y="8357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2100" u="none" cap="none" strike="noStrike">
              <a:solidFill>
                <a:schemeClr val="dk1"/>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Area method is </a:t>
            </a:r>
            <a:r>
              <a:rPr b="1" i="0" lang="en" sz="2100" u="none" cap="none" strike="noStrike">
                <a:solidFill>
                  <a:srgbClr val="000000"/>
                </a:solidFill>
                <a:latin typeface="Calibri"/>
                <a:ea typeface="Calibri"/>
                <a:cs typeface="Calibri"/>
                <a:sym typeface="Calibri"/>
              </a:rPr>
              <a:t>called in the main method </a:t>
            </a:r>
            <a:r>
              <a:rPr b="0" i="0" lang="en" sz="2100" u="none" cap="none" strike="noStrike">
                <a:solidFill>
                  <a:srgbClr val="000000"/>
                </a:solidFill>
                <a:latin typeface="Calibri"/>
                <a:ea typeface="Calibri"/>
                <a:cs typeface="Calibri"/>
                <a:sym typeface="Calibri"/>
              </a:rPr>
              <a:t>by passing </a:t>
            </a:r>
            <a:r>
              <a:rPr b="1" i="0" lang="en" sz="2100" u="none" cap="none" strike="noStrike">
                <a:solidFill>
                  <a:srgbClr val="000000"/>
                </a:solidFill>
                <a:latin typeface="Calibri"/>
                <a:ea typeface="Calibri"/>
                <a:cs typeface="Calibri"/>
                <a:sym typeface="Calibri"/>
              </a:rPr>
              <a:t>radius variable as parameter</a:t>
            </a:r>
            <a:r>
              <a:rPr b="0" i="0" lang="en" sz="2100" u="none" cap="none" strike="noStrike">
                <a:solidFill>
                  <a:srgbClr val="000000"/>
                </a:solidFill>
                <a:latin typeface="Calibri"/>
                <a:ea typeface="Calibri"/>
                <a:cs typeface="Calibri"/>
                <a:sym typeface="Calibri"/>
              </a:rPr>
              <a:t>.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And the returned value is printed.</a:t>
            </a:r>
            <a:endParaRPr b="0" i="0" sz="2100" u="none" cap="none" strike="noStrike">
              <a:solidFill>
                <a:srgbClr val="000000"/>
              </a:solidFill>
              <a:latin typeface="Calibri"/>
              <a:ea typeface="Calibri"/>
              <a:cs typeface="Calibri"/>
              <a:sym typeface="Calibri"/>
            </a:endParaRPr>
          </a:p>
        </p:txBody>
      </p:sp>
      <p:sp>
        <p:nvSpPr>
          <p:cNvPr id="368" name="Google Shape;368;p5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69" name="Google Shape;369;p5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370" name="Google Shape;370;p5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 Example</a:t>
            </a:r>
            <a:endParaRPr b="1" i="0" sz="3000" u="none" cap="none" strike="noStrike">
              <a:solidFill>
                <a:srgbClr val="FFFFFF"/>
              </a:solidFill>
              <a:latin typeface="Calibri"/>
              <a:ea typeface="Calibri"/>
              <a:cs typeface="Calibri"/>
              <a:sym typeface="Calibri"/>
            </a:endParaRPr>
          </a:p>
        </p:txBody>
      </p:sp>
      <p:pic>
        <p:nvPicPr>
          <p:cNvPr id="371" name="Google Shape;371;p53"/>
          <p:cNvPicPr preferRelativeResize="0"/>
          <p:nvPr/>
        </p:nvPicPr>
        <p:blipFill rotWithShape="1">
          <a:blip r:embed="rId3">
            <a:alphaModFix/>
          </a:blip>
          <a:srcRect b="47886" l="12469" r="58523" t="35896"/>
          <a:stretch/>
        </p:blipFill>
        <p:spPr>
          <a:xfrm>
            <a:off x="2728638" y="2825450"/>
            <a:ext cx="4994776" cy="1351350"/>
          </a:xfrm>
          <a:prstGeom prst="rect">
            <a:avLst/>
          </a:prstGeom>
          <a:noFill/>
          <a:ln cap="flat" cmpd="sng" w="38100">
            <a:solidFill>
              <a:srgbClr val="0000FF"/>
            </a:solidFill>
            <a:prstDash val="solid"/>
            <a:round/>
            <a:headEnd len="sm" w="sm" type="none"/>
            <a:tailEnd len="sm" w="sm" type="none"/>
          </a:ln>
        </p:spPr>
      </p:pic>
      <p:sp>
        <p:nvSpPr>
          <p:cNvPr id="372" name="Google Shape;372;p53"/>
          <p:cNvSpPr/>
          <p:nvPr/>
        </p:nvSpPr>
        <p:spPr>
          <a:xfrm>
            <a:off x="1487275" y="3599600"/>
            <a:ext cx="1189800" cy="322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6" name="Shape 376"/>
        <p:cNvGrpSpPr/>
        <p:nvPr/>
      </p:nvGrpSpPr>
      <p:grpSpPr>
        <a:xfrm>
          <a:off x="0" y="0"/>
          <a:ext cx="0" cy="0"/>
          <a:chOff x="0" y="0"/>
          <a:chExt cx="0" cy="0"/>
        </a:xfrm>
      </p:grpSpPr>
      <p:sp>
        <p:nvSpPr>
          <p:cNvPr id="377" name="Google Shape;377;p5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8" name="Google Shape;378;p5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9" name="Google Shape;379;p5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Notions of Classes</a:t>
            </a:r>
            <a:endParaRPr b="1" i="0" sz="3000" u="none" cap="none" strike="noStrike">
              <a:solidFill>
                <a:srgbClr val="FFFFFF"/>
              </a:solidFill>
              <a:latin typeface="Calibri"/>
              <a:ea typeface="Calibri"/>
              <a:cs typeface="Calibri"/>
              <a:sym typeface="Calibri"/>
            </a:endParaRPr>
          </a:p>
        </p:txBody>
      </p:sp>
      <p:sp>
        <p:nvSpPr>
          <p:cNvPr id="380" name="Google Shape;380;p54"/>
          <p:cNvSpPr txBox="1"/>
          <p:nvPr/>
        </p:nvSpPr>
        <p:spPr>
          <a:xfrm>
            <a:off x="289650" y="106472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300"/>
              <a:buFont typeface="Arial"/>
              <a:buNone/>
            </a:pPr>
            <a:r>
              <a:rPr b="1" i="0" lang="en" sz="2300" u="sng" cap="none" strike="noStrike">
                <a:solidFill>
                  <a:srgbClr val="000000"/>
                </a:solidFill>
                <a:latin typeface="Calibri"/>
                <a:ea typeface="Calibri"/>
                <a:cs typeface="Calibri"/>
                <a:sym typeface="Calibri"/>
              </a:rPr>
              <a:t>Notions of Classes</a:t>
            </a:r>
            <a:endParaRPr b="1" i="0" sz="23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300"/>
              <a:buFont typeface="Arial"/>
              <a:buNone/>
            </a:pPr>
            <a:r>
              <a:t/>
            </a:r>
            <a:endParaRPr b="1" i="0" sz="2300" u="sng"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One can have multiple classes in the same program.</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Only one of the class can be public in a Java File.</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Dot is used to call a method from another class.</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The public class which we have created should be the same as the name of our file which we have saved.</a:t>
            </a:r>
            <a:endParaRPr b="0" i="0" sz="21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4" name="Shape 384"/>
        <p:cNvGrpSpPr/>
        <p:nvPr/>
      </p:nvGrpSpPr>
      <p:grpSpPr>
        <a:xfrm>
          <a:off x="0" y="0"/>
          <a:ext cx="0" cy="0"/>
          <a:chOff x="0" y="0"/>
          <a:chExt cx="0" cy="0"/>
        </a:xfrm>
      </p:grpSpPr>
      <p:sp>
        <p:nvSpPr>
          <p:cNvPr id="385" name="Google Shape;385;p5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6" name="Google Shape;386;p5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87" name="Google Shape;387;p5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Concept of Multiple Classes</a:t>
            </a:r>
            <a:endParaRPr b="1" i="0" sz="3000" u="none" cap="none" strike="noStrike">
              <a:solidFill>
                <a:srgbClr val="FFFFFF"/>
              </a:solidFill>
              <a:latin typeface="Calibri"/>
              <a:ea typeface="Calibri"/>
              <a:cs typeface="Calibri"/>
              <a:sym typeface="Calibri"/>
            </a:endParaRPr>
          </a:p>
        </p:txBody>
      </p:sp>
      <p:sp>
        <p:nvSpPr>
          <p:cNvPr id="388" name="Google Shape;388;p55"/>
          <p:cNvSpPr txBox="1"/>
          <p:nvPr/>
        </p:nvSpPr>
        <p:spPr>
          <a:xfrm>
            <a:off x="296600" y="88732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Need for Multiple Classes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Suppose, you want to find area of another shape.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Now, you cannot have two methods with exactly</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 the same name and same parameters in a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single class.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If we have two methods of the same name then it will lead to the name clash and our code will throw us error.</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id="389" name="Google Shape;389;p55"/>
          <p:cNvPicPr preferRelativeResize="0"/>
          <p:nvPr/>
        </p:nvPicPr>
        <p:blipFill rotWithShape="1">
          <a:blip r:embed="rId3">
            <a:alphaModFix/>
          </a:blip>
          <a:srcRect b="0" l="17624" r="19405" t="0"/>
          <a:stretch/>
        </p:blipFill>
        <p:spPr>
          <a:xfrm>
            <a:off x="6581200" y="1261875"/>
            <a:ext cx="2168951" cy="3559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127" name="Google Shape;127;p29"/>
          <p:cNvGraphicFramePr/>
          <p:nvPr/>
        </p:nvGraphicFramePr>
        <p:xfrm>
          <a:off x="587200" y="1007500"/>
          <a:ext cx="3000000" cy="3000000"/>
        </p:xfrm>
        <a:graphic>
          <a:graphicData uri="http://schemas.openxmlformats.org/drawingml/2006/table">
            <a:tbl>
              <a:tblPr bandRow="1" firstRow="1">
                <a:noFill/>
                <a:tableStyleId>{3BDAF8D8-989B-45C9-B8B3-FADD71EA0612}</a:tableStyleId>
              </a:tblPr>
              <a:tblGrid>
                <a:gridCol w="2871475"/>
                <a:gridCol w="2852775"/>
                <a:gridCol w="2245325"/>
              </a:tblGrid>
              <a:tr h="568750">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Element </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Slide numbers</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lang="en" sz="1600" u="none" cap="none" strike="noStrike">
                          <a:latin typeface="Arial"/>
                          <a:ea typeface="Arial"/>
                          <a:cs typeface="Arial"/>
                          <a:sym typeface="Arial"/>
                        </a:rPr>
                        <a:t>Maximum time allowed (min)</a:t>
                      </a:r>
                      <a:endParaRPr sz="1600" u="none" cap="none" strike="noStrike">
                        <a:latin typeface="Arial"/>
                        <a:ea typeface="Arial"/>
                        <a:cs typeface="Arial"/>
                        <a:sym typeface="Arial"/>
                      </a:endParaRPr>
                    </a:p>
                  </a:txBody>
                  <a:tcPr marT="45725" marB="45725" marR="91450" marL="91450">
                    <a:lnB cap="flat" cmpd="sng" w="12700">
                      <a:solidFill>
                        <a:srgbClr val="FFFFFF"/>
                      </a:solidFill>
                      <a:prstDash val="solid"/>
                      <a:round/>
                      <a:headEnd len="sm" w="sm" type="none"/>
                      <a:tailEnd len="sm" w="sm" type="none"/>
                    </a:lnB>
                  </a:tcPr>
                </a:tc>
              </a:tr>
              <a:tr h="295475">
                <a:tc>
                  <a:txBody>
                    <a:bodyPr/>
                    <a:lstStyle/>
                    <a:p>
                      <a:pPr indent="0" lvl="0" marL="0" rtl="0" algn="ctr">
                        <a:spcBef>
                          <a:spcPts val="0"/>
                        </a:spcBef>
                        <a:spcAft>
                          <a:spcPts val="0"/>
                        </a:spcAft>
                        <a:buClr>
                          <a:schemeClr val="dk1"/>
                        </a:buClr>
                        <a:buSzPts val="1400"/>
                        <a:buFont typeface="Arial"/>
                        <a:buNone/>
                      </a:pPr>
                      <a:r>
                        <a:rPr lang="en">
                          <a:solidFill>
                            <a:schemeClr val="dk1"/>
                          </a:solidFill>
                        </a:rPr>
                        <a:t>Multiple Objects in a Class: Application</a:t>
                      </a:r>
                      <a:endParaRPr/>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t>45-54</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a:t>15</a:t>
                      </a:r>
                      <a:endParaRPr sz="1400" u="none" cap="none" strike="noStrike"/>
                    </a:p>
                  </a:txBody>
                  <a:tcPr marT="45725" marB="45725"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295475">
                <a:tc>
                  <a:txBody>
                    <a:bodyPr/>
                    <a:lstStyle/>
                    <a:p>
                      <a:pPr indent="0" lvl="0" marL="0" rtl="0" algn="ctr">
                        <a:spcBef>
                          <a:spcPts val="0"/>
                        </a:spcBef>
                        <a:spcAft>
                          <a:spcPts val="0"/>
                        </a:spcAft>
                        <a:buNone/>
                      </a:pPr>
                      <a:r>
                        <a:rPr lang="en">
                          <a:solidFill>
                            <a:schemeClr val="dk1"/>
                          </a:solidFill>
                        </a:rPr>
                        <a:t>Introduction to Constructor</a:t>
                      </a:r>
                      <a:endParaRPr/>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
                        <a:t>55-60</a:t>
                      </a:r>
                      <a:endParaRPr sz="1400" u="none" cap="none" strike="noStrike"/>
                    </a:p>
                  </a:txBody>
                  <a:tcPr marT="45725" marB="45725" marR="91450" marL="91450">
                    <a:lnT cap="flat" cmpd="sng" w="38100">
                      <a:solidFill>
                        <a:srgbClr val="FFFFFF"/>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400"/>
                        <a:buFont typeface="Arial"/>
                        <a:buNone/>
                      </a:pPr>
                      <a:r>
                        <a:rPr lang="en"/>
                        <a:t>10</a:t>
                      </a:r>
                      <a:endParaRPr sz="1400" u="none" cap="none" strike="noStrike"/>
                    </a:p>
                  </a:txBody>
                  <a:tcPr marT="45725" marB="45725" marR="91450" marL="91450">
                    <a:lnT cap="flat" cmpd="sng" w="38100">
                      <a:solidFill>
                        <a:srgbClr val="FFFFFF"/>
                      </a:solidFill>
                      <a:prstDash val="solid"/>
                      <a:round/>
                      <a:headEnd len="sm" w="sm" type="none"/>
                      <a:tailEnd len="sm" w="sm" type="none"/>
                    </a:lnT>
                  </a:tcPr>
                </a:tc>
              </a:tr>
              <a:tr h="295475">
                <a:tc>
                  <a:txBody>
                    <a:bodyPr/>
                    <a:lstStyle/>
                    <a:p>
                      <a:pPr indent="0" lvl="0" marL="0" rtl="0" algn="ctr">
                        <a:spcBef>
                          <a:spcPts val="0"/>
                        </a:spcBef>
                        <a:spcAft>
                          <a:spcPts val="0"/>
                        </a:spcAft>
                        <a:buClr>
                          <a:schemeClr val="dk1"/>
                        </a:buClr>
                        <a:buSzPts val="1400"/>
                        <a:buFont typeface="Arial"/>
                        <a:buNone/>
                      </a:pPr>
                      <a:r>
                        <a:rPr lang="en">
                          <a:solidFill>
                            <a:schemeClr val="dk1"/>
                          </a:solidFill>
                        </a:rPr>
                        <a:t>this Keyword</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61-63</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10</a:t>
                      </a:r>
                      <a:endParaRPr sz="1400" u="none" cap="none" strike="noStrike"/>
                    </a:p>
                  </a:txBody>
                  <a:tcPr marT="45725" marB="45725" marR="91450" marL="91450"/>
                </a:tc>
              </a:tr>
              <a:tr h="295475">
                <a:tc>
                  <a:txBody>
                    <a:bodyPr/>
                    <a:lstStyle/>
                    <a:p>
                      <a:pPr indent="0" lvl="0" marL="0" rtl="0" algn="ctr">
                        <a:spcBef>
                          <a:spcPts val="0"/>
                        </a:spcBef>
                        <a:spcAft>
                          <a:spcPts val="0"/>
                        </a:spcAft>
                        <a:buClr>
                          <a:schemeClr val="dk1"/>
                        </a:buClr>
                        <a:buSzPts val="1400"/>
                        <a:buFont typeface="Arial"/>
                        <a:buNone/>
                      </a:pPr>
                      <a:r>
                        <a:rPr lang="en">
                          <a:solidFill>
                            <a:schemeClr val="dk1"/>
                          </a:solidFill>
                        </a:rPr>
                        <a:t>Types of Constructors</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64-68</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
                        <a:t>10</a:t>
                      </a:r>
                      <a:endParaRPr sz="1400" u="none" cap="none" strike="noStrike"/>
                    </a:p>
                  </a:txBody>
                  <a:tcPr marT="45725" marB="45725" marR="91450" marL="91450"/>
                </a:tc>
              </a:tr>
              <a:tr h="295475">
                <a:tc>
                  <a:txBody>
                    <a:bodyPr/>
                    <a:lstStyle/>
                    <a:p>
                      <a:pPr indent="0" lvl="0" marL="0" rtl="0" algn="ctr">
                        <a:spcBef>
                          <a:spcPts val="0"/>
                        </a:spcBef>
                        <a:spcAft>
                          <a:spcPts val="0"/>
                        </a:spcAft>
                        <a:buNone/>
                      </a:pPr>
                      <a:r>
                        <a:rPr lang="en">
                          <a:solidFill>
                            <a:schemeClr val="dk1"/>
                          </a:solidFill>
                        </a:rPr>
                        <a:t>Summary </a:t>
                      </a:r>
                      <a:endParaRPr>
                        <a:solidFill>
                          <a:schemeClr val="dk1"/>
                        </a:solidFill>
                      </a:endParaRPr>
                    </a:p>
                  </a:txBody>
                  <a:tcPr marT="45725" marB="45725" marR="91450" marL="91450"/>
                </a:tc>
                <a:tc>
                  <a:txBody>
                    <a:bodyPr/>
                    <a:lstStyle/>
                    <a:p>
                      <a:pPr indent="0" lvl="0" marL="0" marR="0" rtl="0" algn="ctr">
                        <a:lnSpc>
                          <a:spcPct val="100000"/>
                        </a:lnSpc>
                        <a:spcBef>
                          <a:spcPts val="0"/>
                        </a:spcBef>
                        <a:spcAft>
                          <a:spcPts val="0"/>
                        </a:spcAft>
                        <a:buNone/>
                      </a:pPr>
                      <a:r>
                        <a:rPr lang="en"/>
                        <a:t>69-70</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
                        <a:t>5</a:t>
                      </a:r>
                      <a:endParaRPr sz="1400" u="none" cap="none" strike="noStrike"/>
                    </a:p>
                  </a:txBody>
                  <a:tcPr marT="45725" marB="45725" marR="91450" marL="91450"/>
                </a:tc>
              </a:tr>
              <a:tr h="295475">
                <a:tc>
                  <a:txBody>
                    <a:bodyPr/>
                    <a:lstStyle/>
                    <a:p>
                      <a:pPr indent="0" lvl="0" marL="0" rtl="0" algn="ctr">
                        <a:spcBef>
                          <a:spcPts val="0"/>
                        </a:spcBef>
                        <a:spcAft>
                          <a:spcPts val="0"/>
                        </a:spcAft>
                        <a:buNone/>
                      </a:pPr>
                      <a:r>
                        <a:rPr b="1" lang="en">
                          <a:solidFill>
                            <a:schemeClr val="dk1"/>
                          </a:solidFill>
                        </a:rPr>
                        <a:t>Total </a:t>
                      </a:r>
                      <a:endParaRPr b="1">
                        <a:solidFill>
                          <a:schemeClr val="dk1"/>
                        </a:solidFill>
                      </a:endParaRPr>
                    </a:p>
                  </a:txBody>
                  <a:tcPr marT="45725" marB="45725" marR="91450" marL="91450"/>
                </a:tc>
                <a:tc>
                  <a:txBody>
                    <a:bodyPr/>
                    <a:lstStyle/>
                    <a:p>
                      <a:pPr indent="0" lvl="0" marL="0" marR="0" rtl="0" algn="ctr">
                        <a:lnSpc>
                          <a:spcPct val="100000"/>
                        </a:lnSpc>
                        <a:spcBef>
                          <a:spcPts val="0"/>
                        </a:spcBef>
                        <a:spcAft>
                          <a:spcPts val="0"/>
                        </a:spcAft>
                        <a:buNone/>
                      </a:pPr>
                      <a:r>
                        <a:t/>
                      </a:r>
                      <a:endParaRPr b="1"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b="1" lang="en"/>
                        <a:t>120 </a:t>
                      </a:r>
                      <a:endParaRPr b="1" sz="1400" u="none" cap="none" strike="noStrike"/>
                    </a:p>
                  </a:txBody>
                  <a:tcPr marT="45725" marB="45725" marR="91450" marL="91450"/>
                </a:tc>
              </a:tr>
            </a:tbl>
          </a:graphicData>
        </a:graphic>
      </p:graphicFrame>
      <p:sp>
        <p:nvSpPr>
          <p:cNvPr id="128" name="Google Shape;128;p29"/>
          <p:cNvSpPr txBox="1"/>
          <p:nvPr/>
        </p:nvSpPr>
        <p:spPr>
          <a:xfrm>
            <a:off x="1183749" y="1449380"/>
            <a:ext cx="2640300" cy="576000"/>
          </a:xfrm>
          <a:prstGeom prst="rect">
            <a:avLst/>
          </a:prstGeom>
          <a:noFill/>
          <a:ln>
            <a:noFill/>
          </a:ln>
        </p:spPr>
        <p:txBody>
          <a:bodyPr anchorCtr="0" anchor="t" bIns="0" lIns="0" spcFirstLastPara="1" rIns="0" wrap="square" tIns="12700">
            <a:noAutofit/>
          </a:bodyPr>
          <a:lstStyle/>
          <a:p>
            <a:pPr indent="0" lvl="0" marL="0" marR="0" rtl="0" algn="l">
              <a:lnSpc>
                <a:spcPct val="100000"/>
              </a:lnSpc>
              <a:spcBef>
                <a:spcPts val="15"/>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 name="Google Shape;129;p29"/>
          <p:cNvSpPr txBox="1"/>
          <p:nvPr/>
        </p:nvSpPr>
        <p:spPr>
          <a:xfrm>
            <a:off x="374100" y="-99750"/>
            <a:ext cx="6109800" cy="78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100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Time Allocation 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3" name="Shape 393"/>
        <p:cNvGrpSpPr/>
        <p:nvPr/>
      </p:nvGrpSpPr>
      <p:grpSpPr>
        <a:xfrm>
          <a:off x="0" y="0"/>
          <a:ext cx="0" cy="0"/>
          <a:chOff x="0" y="0"/>
          <a:chExt cx="0" cy="0"/>
        </a:xfrm>
      </p:grpSpPr>
      <p:sp>
        <p:nvSpPr>
          <p:cNvPr id="394" name="Google Shape;394;p5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5" name="Google Shape;395;p5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96" name="Google Shape;396;p5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Concept of Multiple Classes</a:t>
            </a:r>
            <a:endParaRPr b="1" i="0" sz="3000" u="none" cap="none" strike="noStrike">
              <a:solidFill>
                <a:srgbClr val="FFFFFF"/>
              </a:solidFill>
              <a:latin typeface="Calibri"/>
              <a:ea typeface="Calibri"/>
              <a:cs typeface="Calibri"/>
              <a:sym typeface="Calibri"/>
            </a:endParaRPr>
          </a:p>
        </p:txBody>
      </p:sp>
      <p:sp>
        <p:nvSpPr>
          <p:cNvPr id="397" name="Google Shape;397;p56"/>
          <p:cNvSpPr txBox="1"/>
          <p:nvPr/>
        </p:nvSpPr>
        <p:spPr>
          <a:xfrm>
            <a:off x="507300" y="2056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 have to put those methods in two different classes.</a:t>
            </a:r>
            <a:endParaRPr b="0" i="0" sz="2400" u="none" cap="none" strike="noStrike">
              <a:solidFill>
                <a:srgbClr val="000000"/>
              </a:solidFill>
              <a:latin typeface="Calibri"/>
              <a:ea typeface="Calibri"/>
              <a:cs typeface="Calibri"/>
              <a:sym typeface="Calibri"/>
            </a:endParaRPr>
          </a:p>
        </p:txBody>
      </p:sp>
      <p:pic>
        <p:nvPicPr>
          <p:cNvPr id="398" name="Google Shape;398;p56"/>
          <p:cNvPicPr preferRelativeResize="0"/>
          <p:nvPr/>
        </p:nvPicPr>
        <p:blipFill rotWithShape="1">
          <a:blip r:embed="rId3">
            <a:alphaModFix/>
          </a:blip>
          <a:srcRect b="38065" l="12349" r="58797" t="36138"/>
          <a:stretch/>
        </p:blipFill>
        <p:spPr>
          <a:xfrm>
            <a:off x="1834325" y="1784200"/>
            <a:ext cx="4224724" cy="2123601"/>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02" name="Shape 402"/>
        <p:cNvGrpSpPr/>
        <p:nvPr/>
      </p:nvGrpSpPr>
      <p:grpSpPr>
        <a:xfrm>
          <a:off x="0" y="0"/>
          <a:ext cx="0" cy="0"/>
          <a:chOff x="0" y="0"/>
          <a:chExt cx="0" cy="0"/>
        </a:xfrm>
      </p:grpSpPr>
      <p:sp>
        <p:nvSpPr>
          <p:cNvPr id="403" name="Google Shape;403;p5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4" name="Google Shape;404;p5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05" name="Google Shape;405;p5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06" name="Google Shape;406;p57"/>
          <p:cNvSpPr txBox="1"/>
          <p:nvPr/>
        </p:nvSpPr>
        <p:spPr>
          <a:xfrm>
            <a:off x="446375" y="15123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r>
              <a:rPr b="1" i="0" lang="en" sz="2400" u="none" cap="none" strike="noStrike">
                <a:solidFill>
                  <a:srgbClr val="4C1130"/>
                </a:solidFill>
                <a:latin typeface="Calibri"/>
                <a:ea typeface="Calibri"/>
                <a:cs typeface="Calibri"/>
                <a:sym typeface="Calibri"/>
              </a:rPr>
              <a:t>This is how these two area methods can be called.</a:t>
            </a:r>
            <a:endParaRPr b="1" i="0" sz="2400" u="none" cap="none" strike="noStrike">
              <a:solidFill>
                <a:srgbClr val="4C1130"/>
              </a:solidFill>
              <a:latin typeface="Calibri"/>
              <a:ea typeface="Calibri"/>
              <a:cs typeface="Calibri"/>
              <a:sym typeface="Calibri"/>
            </a:endParaRPr>
          </a:p>
        </p:txBody>
      </p:sp>
      <p:sp>
        <p:nvSpPr>
          <p:cNvPr id="407" name="Google Shape;407;p5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Concept of Multiple Classes</a:t>
            </a:r>
            <a:endParaRPr b="1" i="0" sz="3000" u="none" cap="none" strike="noStrike">
              <a:solidFill>
                <a:srgbClr val="FFFFFF"/>
              </a:solidFill>
              <a:latin typeface="Calibri"/>
              <a:ea typeface="Calibri"/>
              <a:cs typeface="Calibri"/>
              <a:sym typeface="Calibri"/>
            </a:endParaRPr>
          </a:p>
        </p:txBody>
      </p:sp>
      <p:pic>
        <p:nvPicPr>
          <p:cNvPr id="408" name="Google Shape;408;p57"/>
          <p:cNvPicPr preferRelativeResize="0"/>
          <p:nvPr/>
        </p:nvPicPr>
        <p:blipFill rotWithShape="1">
          <a:blip r:embed="rId3">
            <a:alphaModFix/>
          </a:blip>
          <a:srcRect b="37896" l="12349" r="43655" t="36066"/>
          <a:stretch/>
        </p:blipFill>
        <p:spPr>
          <a:xfrm>
            <a:off x="915125" y="949300"/>
            <a:ext cx="7077000" cy="2273124"/>
          </a:xfrm>
          <a:prstGeom prst="rect">
            <a:avLst/>
          </a:prstGeom>
          <a:noFill/>
          <a:ln cap="flat" cmpd="sng" w="38100">
            <a:solidFill>
              <a:srgbClr val="0000FF"/>
            </a:solidFill>
            <a:prstDash val="solid"/>
            <a:round/>
            <a:headEnd len="sm" w="sm" type="none"/>
            <a:tailEnd len="sm" w="sm" type="none"/>
          </a:ln>
        </p:spPr>
      </p:pic>
      <p:sp>
        <p:nvSpPr>
          <p:cNvPr id="409" name="Google Shape;409;p57"/>
          <p:cNvSpPr txBox="1"/>
          <p:nvPr/>
        </p:nvSpPr>
        <p:spPr>
          <a:xfrm>
            <a:off x="564750" y="3966100"/>
            <a:ext cx="80145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rial"/>
                <a:ea typeface="Arial"/>
                <a:cs typeface="Arial"/>
                <a:sym typeface="Arial"/>
              </a:rPr>
              <a:t>By doing this we can avoid the name clashes and we can use the same method name to be used in several classes.</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3" name="Shape 413"/>
        <p:cNvGrpSpPr/>
        <p:nvPr/>
      </p:nvGrpSpPr>
      <p:grpSpPr>
        <a:xfrm>
          <a:off x="0" y="0"/>
          <a:ext cx="0" cy="0"/>
          <a:chOff x="0" y="0"/>
          <a:chExt cx="0" cy="0"/>
        </a:xfrm>
      </p:grpSpPr>
      <p:sp>
        <p:nvSpPr>
          <p:cNvPr id="414" name="Google Shape;414;p5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5" name="Google Shape;415;p58"/>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Till now, you were introduced to classes and used classes as separate independent modules, i.e. used classes as a module-creation mechanism.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Time to get introduced to </a:t>
            </a:r>
            <a:r>
              <a:rPr b="0" i="0" lang="en" sz="2400" u="none" cap="none" strike="noStrike">
                <a:solidFill>
                  <a:srgbClr val="000000"/>
                </a:solidFill>
                <a:highlight>
                  <a:srgbClr val="FFFF00"/>
                </a:highlight>
                <a:latin typeface="Calibri"/>
                <a:ea typeface="Calibri"/>
                <a:cs typeface="Calibri"/>
                <a:sym typeface="Calibri"/>
              </a:rPr>
              <a:t>objects</a:t>
            </a:r>
            <a:r>
              <a:rPr b="0" i="0" lang="en" sz="2400" u="none" cap="none" strike="noStrike">
                <a:solidFill>
                  <a:srgbClr val="000000"/>
                </a:solidFill>
                <a:latin typeface="Calibri"/>
                <a:ea typeface="Calibri"/>
                <a:cs typeface="Calibri"/>
                <a:sym typeface="Calibri"/>
              </a:rPr>
              <a:t> and see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more real benefits of classes.</a:t>
            </a:r>
            <a:endParaRPr b="0" i="0" sz="2400" u="none" cap="none" strike="noStrike">
              <a:solidFill>
                <a:srgbClr val="000000"/>
              </a:solidFill>
              <a:latin typeface="Calibri"/>
              <a:ea typeface="Calibri"/>
              <a:cs typeface="Calibri"/>
              <a:sym typeface="Calibri"/>
            </a:endParaRPr>
          </a:p>
        </p:txBody>
      </p:sp>
      <p:sp>
        <p:nvSpPr>
          <p:cNvPr id="416" name="Google Shape;416;p5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17" name="Google Shape;417;p5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Objects</a:t>
            </a:r>
            <a:endParaRPr b="1" i="0" sz="3000" u="none" cap="none" strike="noStrike">
              <a:solidFill>
                <a:srgbClr val="FFFFFF"/>
              </a:solidFill>
              <a:latin typeface="Calibri"/>
              <a:ea typeface="Calibri"/>
              <a:cs typeface="Calibri"/>
              <a:sym typeface="Calibri"/>
            </a:endParaRPr>
          </a:p>
        </p:txBody>
      </p:sp>
      <p:pic>
        <p:nvPicPr>
          <p:cNvPr descr="BENEFITS handwritten with white chalk on a blackboard on wood background" id="418" name="Google Shape;418;p58"/>
          <p:cNvPicPr preferRelativeResize="0"/>
          <p:nvPr/>
        </p:nvPicPr>
        <p:blipFill rotWithShape="1">
          <a:blip r:embed="rId3">
            <a:alphaModFix/>
          </a:blip>
          <a:srcRect b="0" l="0" r="0" t="0"/>
          <a:stretch/>
        </p:blipFill>
        <p:spPr>
          <a:xfrm>
            <a:off x="6095175" y="2763850"/>
            <a:ext cx="2713500" cy="1948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22" name="Shape 422"/>
        <p:cNvGrpSpPr/>
        <p:nvPr/>
      </p:nvGrpSpPr>
      <p:grpSpPr>
        <a:xfrm>
          <a:off x="0" y="0"/>
          <a:ext cx="0" cy="0"/>
          <a:chOff x="0" y="0"/>
          <a:chExt cx="0" cy="0"/>
        </a:xfrm>
      </p:grpSpPr>
      <p:sp>
        <p:nvSpPr>
          <p:cNvPr id="423" name="Google Shape;423;p59"/>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What are Objects?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1"/>
                </a:solidFill>
                <a:highlight>
                  <a:srgbClr val="FFFFFF"/>
                </a:highlight>
                <a:latin typeface="Arial"/>
                <a:ea typeface="Arial"/>
                <a:cs typeface="Arial"/>
                <a:sym typeface="Arial"/>
              </a:rPr>
              <a:t>If we consider the real-world, we can find many objects around us, cars, dogs, humans, etc. All these objects have a state and a behavior. If we consider a dog, then its state is - name, breed, color, and the behavior is - barking, wagging the tail, running.</a:t>
            </a:r>
            <a:endParaRPr b="0" i="0" sz="200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1"/>
                </a:solidFill>
                <a:highlight>
                  <a:srgbClr val="FFFFFF"/>
                </a:highlight>
                <a:latin typeface="Arial"/>
                <a:ea typeface="Arial"/>
                <a:cs typeface="Arial"/>
                <a:sym typeface="Arial"/>
              </a:rPr>
              <a:t>Software objects also have a state and a behavior. A software object's state is stored in fields and behavior is shown via methods.</a:t>
            </a:r>
            <a:endParaRPr b="0" i="0" sz="200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24" name="Google Shape;424;p5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5" name="Google Shape;425;p5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26" name="Google Shape;426;p5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27" name="Google Shape;427;p5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Objects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1" name="Shape 431"/>
        <p:cNvGrpSpPr/>
        <p:nvPr/>
      </p:nvGrpSpPr>
      <p:grpSpPr>
        <a:xfrm>
          <a:off x="0" y="0"/>
          <a:ext cx="0" cy="0"/>
          <a:chOff x="0" y="0"/>
          <a:chExt cx="0" cy="0"/>
        </a:xfrm>
      </p:grpSpPr>
      <p:sp>
        <p:nvSpPr>
          <p:cNvPr id="432" name="Google Shape;432;p60"/>
          <p:cNvSpPr txBox="1"/>
          <p:nvPr/>
        </p:nvSpPr>
        <p:spPr>
          <a:xfrm>
            <a:off x="507300" y="1244450"/>
            <a:ext cx="8014500" cy="1035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Methods from different classes are called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using object only. The approach which we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used earlier to call the methods is not a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good practice and some changes are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required in that code.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33" name="Google Shape;433;p6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4" name="Google Shape;434;p6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35" name="Google Shape;435;p6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Abstract silver and blue metallic cubes 3d render" id="436" name="Google Shape;436;p60"/>
          <p:cNvPicPr preferRelativeResize="0"/>
          <p:nvPr/>
        </p:nvPicPr>
        <p:blipFill rotWithShape="1">
          <a:blip r:embed="rId3">
            <a:alphaModFix/>
          </a:blip>
          <a:srcRect b="0" l="0" r="0" t="0"/>
          <a:stretch/>
        </p:blipFill>
        <p:spPr>
          <a:xfrm>
            <a:off x="6343925" y="1244450"/>
            <a:ext cx="2292375" cy="2468700"/>
          </a:xfrm>
          <a:prstGeom prst="rect">
            <a:avLst/>
          </a:prstGeom>
          <a:noFill/>
          <a:ln>
            <a:noFill/>
          </a:ln>
        </p:spPr>
      </p:pic>
      <p:sp>
        <p:nvSpPr>
          <p:cNvPr id="437" name="Google Shape;437;p6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Objects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1" name="Shape 441"/>
        <p:cNvGrpSpPr/>
        <p:nvPr/>
      </p:nvGrpSpPr>
      <p:grpSpPr>
        <a:xfrm>
          <a:off x="0" y="0"/>
          <a:ext cx="0" cy="0"/>
          <a:chOff x="0" y="0"/>
          <a:chExt cx="0" cy="0"/>
        </a:xfrm>
      </p:grpSpPr>
      <p:sp>
        <p:nvSpPr>
          <p:cNvPr id="442" name="Google Shape;442;p61"/>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3" name="Google Shape;443;p6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4" name="Google Shape;444;p6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45" name="Google Shape;445;p6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46" name="Google Shape;446;p6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Classes &amp; Objects</a:t>
            </a:r>
            <a:endParaRPr b="1" i="0" sz="3000" u="none" cap="none" strike="noStrike">
              <a:solidFill>
                <a:srgbClr val="FFFFFF"/>
              </a:solidFill>
              <a:latin typeface="Calibri"/>
              <a:ea typeface="Calibri"/>
              <a:cs typeface="Calibri"/>
              <a:sym typeface="Calibri"/>
            </a:endParaRPr>
          </a:p>
        </p:txBody>
      </p:sp>
      <p:pic>
        <p:nvPicPr>
          <p:cNvPr id="447" name="Google Shape;447;p61"/>
          <p:cNvPicPr preferRelativeResize="0"/>
          <p:nvPr/>
        </p:nvPicPr>
        <p:blipFill rotWithShape="1">
          <a:blip r:embed="rId3">
            <a:alphaModFix/>
          </a:blip>
          <a:srcRect b="40717" l="12349" r="51612" t="36138"/>
          <a:stretch/>
        </p:blipFill>
        <p:spPr>
          <a:xfrm>
            <a:off x="1586700" y="944701"/>
            <a:ext cx="5674801" cy="2049076"/>
          </a:xfrm>
          <a:prstGeom prst="rect">
            <a:avLst/>
          </a:prstGeom>
          <a:noFill/>
          <a:ln cap="flat" cmpd="sng" w="38100">
            <a:solidFill>
              <a:srgbClr val="0000FF"/>
            </a:solidFill>
            <a:prstDash val="solid"/>
            <a:round/>
            <a:headEnd len="sm" w="sm" type="none"/>
            <a:tailEnd len="sm" w="sm" type="none"/>
          </a:ln>
        </p:spPr>
      </p:pic>
      <p:pic>
        <p:nvPicPr>
          <p:cNvPr id="448" name="Google Shape;448;p61"/>
          <p:cNvPicPr preferRelativeResize="0"/>
          <p:nvPr/>
        </p:nvPicPr>
        <p:blipFill rotWithShape="1">
          <a:blip r:embed="rId4">
            <a:alphaModFix/>
          </a:blip>
          <a:srcRect b="23880" l="12350" r="60869" t="60141"/>
          <a:stretch/>
        </p:blipFill>
        <p:spPr>
          <a:xfrm>
            <a:off x="2073225" y="3231150"/>
            <a:ext cx="4840202" cy="162362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2" name="Shape 452"/>
        <p:cNvGrpSpPr/>
        <p:nvPr/>
      </p:nvGrpSpPr>
      <p:grpSpPr>
        <a:xfrm>
          <a:off x="0" y="0"/>
          <a:ext cx="0" cy="0"/>
          <a:chOff x="0" y="0"/>
          <a:chExt cx="0" cy="0"/>
        </a:xfrm>
      </p:grpSpPr>
      <p:sp>
        <p:nvSpPr>
          <p:cNvPr id="453" name="Google Shape;453;p62"/>
          <p:cNvSpPr txBox="1"/>
          <p:nvPr/>
        </p:nvSpPr>
        <p:spPr>
          <a:xfrm>
            <a:off x="507300" y="915775"/>
            <a:ext cx="83172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Changes to be made to create objects from classes: Area Example Updated</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1" i="0" lang="en" sz="2400" u="none" cap="none" strike="noStrike">
                <a:solidFill>
                  <a:srgbClr val="000000"/>
                </a:solidFill>
                <a:latin typeface="Calibri"/>
                <a:ea typeface="Calibri"/>
                <a:cs typeface="Calibri"/>
                <a:sym typeface="Calibri"/>
              </a:rPr>
              <a:t>Declare the radius </a:t>
            </a:r>
            <a:r>
              <a:rPr b="0" i="0" lang="en" sz="2400" u="none" cap="none" strike="noStrike">
                <a:solidFill>
                  <a:srgbClr val="000000"/>
                </a:solidFill>
                <a:latin typeface="Calibri"/>
                <a:ea typeface="Calibri"/>
                <a:cs typeface="Calibri"/>
                <a:sym typeface="Calibri"/>
              </a:rPr>
              <a:t>attribute in the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Circle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54" name="Google Shape;454;p6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5" name="Google Shape;455;p6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6" name="Google Shape;456;p6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Text sign showing Update Motivational Call. Conceptual photo Up to date with latest developments updated Random clips art work board creative nice paperclips wood grey shadow." id="457" name="Google Shape;457;p62"/>
          <p:cNvPicPr preferRelativeResize="0"/>
          <p:nvPr/>
        </p:nvPicPr>
        <p:blipFill rotWithShape="1">
          <a:blip r:embed="rId3">
            <a:alphaModFix/>
          </a:blip>
          <a:srcRect b="0" l="0" r="0" t="0"/>
          <a:stretch/>
        </p:blipFill>
        <p:spPr>
          <a:xfrm>
            <a:off x="5810950" y="2299100"/>
            <a:ext cx="3020675" cy="2168700"/>
          </a:xfrm>
          <a:prstGeom prst="rect">
            <a:avLst/>
          </a:prstGeom>
          <a:noFill/>
          <a:ln>
            <a:noFill/>
          </a:ln>
        </p:spPr>
      </p:pic>
      <p:sp>
        <p:nvSpPr>
          <p:cNvPr id="458" name="Google Shape;458;p6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Classes &amp; Objects</a:t>
            </a:r>
            <a:endParaRPr b="1" i="0" sz="3000" u="none" cap="none" strike="noStrike">
              <a:solidFill>
                <a:srgbClr val="FFFFFF"/>
              </a:solidFill>
              <a:latin typeface="Calibri"/>
              <a:ea typeface="Calibri"/>
              <a:cs typeface="Calibri"/>
              <a:sym typeface="Calibri"/>
            </a:endParaRPr>
          </a:p>
        </p:txBody>
      </p:sp>
      <p:pic>
        <p:nvPicPr>
          <p:cNvPr id="459" name="Google Shape;459;p62"/>
          <p:cNvPicPr preferRelativeResize="0"/>
          <p:nvPr/>
        </p:nvPicPr>
        <p:blipFill rotWithShape="1">
          <a:blip r:embed="rId4">
            <a:alphaModFix/>
          </a:blip>
          <a:srcRect b="23880" l="12350" r="60869" t="60141"/>
          <a:stretch/>
        </p:blipFill>
        <p:spPr>
          <a:xfrm>
            <a:off x="660300" y="3293100"/>
            <a:ext cx="4840202" cy="162362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3" name="Shape 463"/>
        <p:cNvGrpSpPr/>
        <p:nvPr/>
      </p:nvGrpSpPr>
      <p:grpSpPr>
        <a:xfrm>
          <a:off x="0" y="0"/>
          <a:ext cx="0" cy="0"/>
          <a:chOff x="0" y="0"/>
          <a:chExt cx="0" cy="0"/>
        </a:xfrm>
      </p:grpSpPr>
      <p:sp>
        <p:nvSpPr>
          <p:cNvPr id="464" name="Google Shape;464;p63"/>
          <p:cNvSpPr txBox="1"/>
          <p:nvPr/>
        </p:nvSpPr>
        <p:spPr>
          <a:xfrm>
            <a:off x="413400" y="835750"/>
            <a:ext cx="8317200" cy="115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1" i="0" lang="en" sz="2400" u="none" cap="none" strike="noStrike">
                <a:solidFill>
                  <a:srgbClr val="000000"/>
                </a:solidFill>
                <a:latin typeface="Calibri"/>
                <a:ea typeface="Calibri"/>
                <a:cs typeface="Calibri"/>
                <a:sym typeface="Calibri"/>
              </a:rPr>
              <a:t>Remove the static keyword </a:t>
            </a:r>
            <a:r>
              <a:rPr b="0" i="0" lang="en" sz="2400" u="none" cap="none" strike="noStrike">
                <a:solidFill>
                  <a:srgbClr val="000000"/>
                </a:solidFill>
                <a:latin typeface="Calibri"/>
                <a:ea typeface="Calibri"/>
                <a:cs typeface="Calibri"/>
                <a:sym typeface="Calibri"/>
              </a:rPr>
              <a:t>from attributes and methods.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65" name="Google Shape;465;p6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6" name="Google Shape;466;p6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67" name="Google Shape;467;p6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68" name="Google Shape;468;p6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Classes &amp; Objects</a:t>
            </a:r>
            <a:endParaRPr b="1" i="0" sz="3000" u="none" cap="none" strike="noStrike">
              <a:solidFill>
                <a:srgbClr val="FFFFFF"/>
              </a:solidFill>
              <a:latin typeface="Calibri"/>
              <a:ea typeface="Calibri"/>
              <a:cs typeface="Calibri"/>
              <a:sym typeface="Calibri"/>
            </a:endParaRPr>
          </a:p>
        </p:txBody>
      </p:sp>
      <p:pic>
        <p:nvPicPr>
          <p:cNvPr id="469" name="Google Shape;469;p63"/>
          <p:cNvPicPr preferRelativeResize="0"/>
          <p:nvPr/>
        </p:nvPicPr>
        <p:blipFill rotWithShape="1">
          <a:blip r:embed="rId3">
            <a:alphaModFix/>
          </a:blip>
          <a:srcRect b="23880" l="12350" r="60869" t="60141"/>
          <a:stretch/>
        </p:blipFill>
        <p:spPr>
          <a:xfrm>
            <a:off x="4242175" y="2187200"/>
            <a:ext cx="4840202" cy="1623625"/>
          </a:xfrm>
          <a:prstGeom prst="rect">
            <a:avLst/>
          </a:prstGeom>
          <a:noFill/>
          <a:ln cap="flat" cmpd="sng" w="38100">
            <a:solidFill>
              <a:srgbClr val="0000FF"/>
            </a:solidFill>
            <a:prstDash val="solid"/>
            <a:round/>
            <a:headEnd len="sm" w="sm" type="none"/>
            <a:tailEnd len="sm" w="sm" type="none"/>
          </a:ln>
        </p:spPr>
      </p:pic>
      <p:sp>
        <p:nvSpPr>
          <p:cNvPr id="470" name="Google Shape;470;p63"/>
          <p:cNvSpPr txBox="1"/>
          <p:nvPr/>
        </p:nvSpPr>
        <p:spPr>
          <a:xfrm>
            <a:off x="681675" y="2384913"/>
            <a:ext cx="2384100" cy="122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No static keyword written before radius attribute and area method</a:t>
            </a:r>
            <a:endParaRPr b="0" i="0" sz="1800" u="none" cap="none" strike="noStrike">
              <a:solidFill>
                <a:srgbClr val="000000"/>
              </a:solidFill>
              <a:latin typeface="Arial"/>
              <a:ea typeface="Arial"/>
              <a:cs typeface="Arial"/>
              <a:sym typeface="Arial"/>
            </a:endParaRPr>
          </a:p>
        </p:txBody>
      </p:sp>
      <p:sp>
        <p:nvSpPr>
          <p:cNvPr id="471" name="Google Shape;471;p63"/>
          <p:cNvSpPr/>
          <p:nvPr/>
        </p:nvSpPr>
        <p:spPr>
          <a:xfrm>
            <a:off x="3000850" y="2806875"/>
            <a:ext cx="1189800" cy="24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3"/>
          <p:cNvSpPr/>
          <p:nvPr/>
        </p:nvSpPr>
        <p:spPr>
          <a:xfrm>
            <a:off x="3000850" y="2563883"/>
            <a:ext cx="1189800" cy="24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6" name="Shape 476"/>
        <p:cNvGrpSpPr/>
        <p:nvPr/>
      </p:nvGrpSpPr>
      <p:grpSpPr>
        <a:xfrm>
          <a:off x="0" y="0"/>
          <a:ext cx="0" cy="0"/>
          <a:chOff x="0" y="0"/>
          <a:chExt cx="0" cy="0"/>
        </a:xfrm>
      </p:grpSpPr>
      <p:sp>
        <p:nvSpPr>
          <p:cNvPr id="477" name="Google Shape;477;p6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8" name="Google Shape;478;p6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9" name="Google Shape;479;p6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80" name="Google Shape;480;p64"/>
          <p:cNvSpPr txBox="1"/>
          <p:nvPr/>
        </p:nvSpPr>
        <p:spPr>
          <a:xfrm>
            <a:off x="507300" y="915775"/>
            <a:ext cx="83544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1" i="0" lang="en" sz="2400" u="none" cap="none" strike="noStrike">
                <a:solidFill>
                  <a:schemeClr val="dk1"/>
                </a:solidFill>
                <a:latin typeface="Calibri"/>
                <a:ea typeface="Calibri"/>
                <a:cs typeface="Calibri"/>
                <a:sym typeface="Calibri"/>
              </a:rPr>
              <a:t>Delete the parameter </a:t>
            </a:r>
            <a:r>
              <a:rPr b="0" i="0" lang="en" sz="2400" u="none" cap="none" strike="noStrike">
                <a:solidFill>
                  <a:schemeClr val="dk1"/>
                </a:solidFill>
                <a:latin typeface="Calibri"/>
                <a:ea typeface="Calibri"/>
                <a:cs typeface="Calibri"/>
                <a:sym typeface="Calibri"/>
              </a:rPr>
              <a:t>from the declaration of area method. This means that the </a:t>
            </a:r>
            <a:r>
              <a:rPr b="1" i="0" lang="en" sz="2400" u="none" cap="none" strike="noStrike">
                <a:solidFill>
                  <a:schemeClr val="dk1"/>
                </a:solidFill>
                <a:latin typeface="Calibri"/>
                <a:ea typeface="Calibri"/>
                <a:cs typeface="Calibri"/>
                <a:sym typeface="Calibri"/>
              </a:rPr>
              <a:t>radius inside the body </a:t>
            </a:r>
            <a:r>
              <a:rPr b="0" i="0" lang="en" sz="2400" u="none" cap="none" strike="noStrike">
                <a:solidFill>
                  <a:schemeClr val="dk1"/>
                </a:solidFill>
                <a:latin typeface="Calibri"/>
                <a:ea typeface="Calibri"/>
                <a:cs typeface="Calibri"/>
                <a:sym typeface="Calibri"/>
              </a:rPr>
              <a:t>of this area method now refers to the </a:t>
            </a:r>
            <a:r>
              <a:rPr b="1" i="0" lang="en" sz="2400" u="none" cap="none" strike="noStrike">
                <a:solidFill>
                  <a:schemeClr val="dk1"/>
                </a:solidFill>
                <a:latin typeface="Calibri"/>
                <a:ea typeface="Calibri"/>
                <a:cs typeface="Calibri"/>
                <a:sym typeface="Calibri"/>
              </a:rPr>
              <a:t>radius attribute inside circle class </a:t>
            </a:r>
            <a:r>
              <a:rPr b="0" i="0" lang="en" sz="2400" u="none" cap="none" strike="noStrike">
                <a:solidFill>
                  <a:schemeClr val="dk1"/>
                </a:solidFill>
                <a:latin typeface="Calibri"/>
                <a:ea typeface="Calibri"/>
                <a:cs typeface="Calibri"/>
                <a:sym typeface="Calibri"/>
              </a:rPr>
              <a:t>and </a:t>
            </a:r>
            <a:r>
              <a:rPr b="1" i="0" lang="en" sz="2400" u="none" cap="none" strike="noStrike">
                <a:solidFill>
                  <a:schemeClr val="dk1"/>
                </a:solidFill>
                <a:latin typeface="Calibri"/>
                <a:ea typeface="Calibri"/>
                <a:cs typeface="Calibri"/>
                <a:sym typeface="Calibri"/>
              </a:rPr>
              <a:t>not the radius </a:t>
            </a:r>
            <a:r>
              <a:rPr b="0" i="0" lang="en" sz="2400" u="none" cap="none" strike="noStrike">
                <a:solidFill>
                  <a:schemeClr val="dk1"/>
                </a:solidFill>
                <a:latin typeface="Calibri"/>
                <a:ea typeface="Calibri"/>
                <a:cs typeface="Calibri"/>
                <a:sym typeface="Calibri"/>
              </a:rPr>
              <a:t>which was earlier </a:t>
            </a:r>
            <a:r>
              <a:rPr b="1" i="0" lang="en" sz="2400" u="none" cap="none" strike="noStrike">
                <a:solidFill>
                  <a:schemeClr val="dk1"/>
                </a:solidFill>
                <a:latin typeface="Calibri"/>
                <a:ea typeface="Calibri"/>
                <a:cs typeface="Calibri"/>
                <a:sym typeface="Calibri"/>
              </a:rPr>
              <a:t>passed as parameter</a:t>
            </a:r>
            <a:r>
              <a:rPr b="0" i="0" lang="en" sz="24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81" name="Google Shape;481;p6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Classes &amp; Objects</a:t>
            </a:r>
            <a:endParaRPr b="1" i="0" sz="3000" u="none" cap="none" strike="noStrike">
              <a:solidFill>
                <a:srgbClr val="FFFFFF"/>
              </a:solidFill>
              <a:latin typeface="Calibri"/>
              <a:ea typeface="Calibri"/>
              <a:cs typeface="Calibri"/>
              <a:sym typeface="Calibri"/>
            </a:endParaRPr>
          </a:p>
        </p:txBody>
      </p:sp>
      <p:pic>
        <p:nvPicPr>
          <p:cNvPr id="482" name="Google Shape;482;p64"/>
          <p:cNvPicPr preferRelativeResize="0"/>
          <p:nvPr/>
        </p:nvPicPr>
        <p:blipFill rotWithShape="1">
          <a:blip r:embed="rId3">
            <a:alphaModFix/>
          </a:blip>
          <a:srcRect b="23880" l="12350" r="60869" t="60141"/>
          <a:stretch/>
        </p:blipFill>
        <p:spPr>
          <a:xfrm>
            <a:off x="4021500" y="2983250"/>
            <a:ext cx="4840202" cy="1623625"/>
          </a:xfrm>
          <a:prstGeom prst="rect">
            <a:avLst/>
          </a:prstGeom>
          <a:noFill/>
          <a:ln cap="flat" cmpd="sng" w="38100">
            <a:solidFill>
              <a:srgbClr val="0000FF"/>
            </a:solidFill>
            <a:prstDash val="solid"/>
            <a:round/>
            <a:headEnd len="sm" w="sm" type="none"/>
            <a:tailEnd len="sm" w="sm" type="none"/>
          </a:ln>
        </p:spPr>
      </p:pic>
      <p:sp>
        <p:nvSpPr>
          <p:cNvPr id="483" name="Google Shape;483;p64"/>
          <p:cNvSpPr txBox="1"/>
          <p:nvPr/>
        </p:nvSpPr>
        <p:spPr>
          <a:xfrm>
            <a:off x="644500" y="3378663"/>
            <a:ext cx="2094600" cy="83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No parameter inside area method.</a:t>
            </a:r>
            <a:endParaRPr b="0" i="0" sz="2000" u="none" cap="none" strike="noStrike">
              <a:solidFill>
                <a:srgbClr val="000000"/>
              </a:solidFill>
              <a:latin typeface="Arial"/>
              <a:ea typeface="Arial"/>
              <a:cs typeface="Arial"/>
              <a:sym typeface="Arial"/>
            </a:endParaRPr>
          </a:p>
        </p:txBody>
      </p:sp>
      <p:sp>
        <p:nvSpPr>
          <p:cNvPr id="484" name="Google Shape;484;p64"/>
          <p:cNvSpPr/>
          <p:nvPr/>
        </p:nvSpPr>
        <p:spPr>
          <a:xfrm>
            <a:off x="2454000" y="3673575"/>
            <a:ext cx="1474800" cy="24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 name="Shape 488"/>
        <p:cNvGrpSpPr/>
        <p:nvPr/>
      </p:nvGrpSpPr>
      <p:grpSpPr>
        <a:xfrm>
          <a:off x="0" y="0"/>
          <a:ext cx="0" cy="0"/>
          <a:chOff x="0" y="0"/>
          <a:chExt cx="0" cy="0"/>
        </a:xfrm>
      </p:grpSpPr>
      <p:sp>
        <p:nvSpPr>
          <p:cNvPr id="489" name="Google Shape;489;p6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0" name="Google Shape;490;p6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91" name="Google Shape;491;p6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492" name="Google Shape;492;p65"/>
          <p:cNvSpPr txBox="1"/>
          <p:nvPr/>
        </p:nvSpPr>
        <p:spPr>
          <a:xfrm>
            <a:off x="581675" y="407625"/>
            <a:ext cx="83544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Create an </a:t>
            </a:r>
            <a:r>
              <a:rPr b="1" i="0" lang="en" sz="2400" u="none" cap="none" strike="noStrike">
                <a:solidFill>
                  <a:schemeClr val="dk1"/>
                </a:solidFill>
                <a:latin typeface="Calibri"/>
                <a:ea typeface="Calibri"/>
                <a:cs typeface="Calibri"/>
                <a:sym typeface="Calibri"/>
              </a:rPr>
              <a:t>instance(object) </a:t>
            </a:r>
            <a:r>
              <a:rPr b="0" i="0" lang="en" sz="2400" u="none" cap="none" strike="noStrike">
                <a:solidFill>
                  <a:schemeClr val="dk1"/>
                </a:solidFill>
                <a:latin typeface="Calibri"/>
                <a:ea typeface="Calibri"/>
                <a:cs typeface="Calibri"/>
                <a:sym typeface="Calibri"/>
              </a:rPr>
              <a:t>of the Circle class inside the main method.</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1" i="0" lang="en" sz="2400" u="none" cap="none" strike="noStrike">
                <a:solidFill>
                  <a:schemeClr val="dk1"/>
                </a:solidFill>
                <a:latin typeface="Calibri"/>
                <a:ea typeface="Calibri"/>
                <a:cs typeface="Calibri"/>
                <a:sym typeface="Calibri"/>
              </a:rPr>
              <a:t>Circle c1 = new Circle() // c1 object of class circle</a:t>
            </a:r>
            <a:endParaRPr b="1"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Basically, Circle can be seen as a type and c1 as its variable.</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93" name="Google Shape;493;p6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Classes &amp; Objects</a:t>
            </a:r>
            <a:endParaRPr b="1" i="0" sz="3000" u="none" cap="none" strike="noStrike">
              <a:solidFill>
                <a:srgbClr val="FFFFFF"/>
              </a:solidFill>
              <a:latin typeface="Calibri"/>
              <a:ea typeface="Calibri"/>
              <a:cs typeface="Calibri"/>
              <a:sym typeface="Calibri"/>
            </a:endParaRPr>
          </a:p>
        </p:txBody>
      </p:sp>
      <p:pic>
        <p:nvPicPr>
          <p:cNvPr id="494" name="Google Shape;494;p65"/>
          <p:cNvPicPr preferRelativeResize="0"/>
          <p:nvPr/>
        </p:nvPicPr>
        <p:blipFill rotWithShape="1">
          <a:blip r:embed="rId3">
            <a:alphaModFix/>
          </a:blip>
          <a:srcRect b="40717" l="12349" r="51612" t="36138"/>
          <a:stretch/>
        </p:blipFill>
        <p:spPr>
          <a:xfrm>
            <a:off x="2847000" y="2796976"/>
            <a:ext cx="5674801" cy="2049076"/>
          </a:xfrm>
          <a:prstGeom prst="rect">
            <a:avLst/>
          </a:prstGeom>
          <a:noFill/>
          <a:ln cap="flat" cmpd="sng" w="38100">
            <a:solidFill>
              <a:srgbClr val="0000FF"/>
            </a:solidFill>
            <a:prstDash val="solid"/>
            <a:round/>
            <a:headEnd len="sm" w="sm" type="none"/>
            <a:tailEnd len="sm" w="sm" type="none"/>
          </a:ln>
        </p:spPr>
      </p:pic>
      <p:sp>
        <p:nvSpPr>
          <p:cNvPr id="495" name="Google Shape;495;p65"/>
          <p:cNvSpPr/>
          <p:nvPr/>
        </p:nvSpPr>
        <p:spPr>
          <a:xfrm>
            <a:off x="1598825" y="3700006"/>
            <a:ext cx="1189800" cy="24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3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5" name="Google Shape;135;p3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36" name="Google Shape;136;p30"/>
          <p:cNvSpPr txBox="1"/>
          <p:nvPr/>
        </p:nvSpPr>
        <p:spPr>
          <a:xfrm>
            <a:off x="507300" y="14350"/>
            <a:ext cx="2921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Today’s Agenda</a:t>
            </a:r>
            <a:endParaRPr b="1" i="0" sz="3000" u="none" cap="none" strike="noStrike">
              <a:solidFill>
                <a:srgbClr val="FFFFFF"/>
              </a:solidFill>
              <a:latin typeface="Calibri"/>
              <a:ea typeface="Calibri"/>
              <a:cs typeface="Calibri"/>
              <a:sym typeface="Calibri"/>
            </a:endParaRPr>
          </a:p>
        </p:txBody>
      </p:sp>
      <p:sp>
        <p:nvSpPr>
          <p:cNvPr id="137" name="Google Shape;137;p30"/>
          <p:cNvSpPr txBox="1"/>
          <p:nvPr/>
        </p:nvSpPr>
        <p:spPr>
          <a:xfrm>
            <a:off x="507300" y="1289250"/>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Introduction to OOPs</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Advantages of OOPs</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Introduction to Classes</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Concept of Multiple Classes</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Introduction to Objects</a:t>
            </a:r>
            <a:endParaRPr b="0" i="0" sz="2400" u="none" cap="none" strike="noStrike">
              <a:solidFill>
                <a:srgbClr val="000000"/>
              </a:solidFill>
              <a:latin typeface="Calibri"/>
              <a:ea typeface="Calibri"/>
              <a:cs typeface="Calibri"/>
              <a:sym typeface="Calibri"/>
            </a:endParaRPr>
          </a:p>
          <a:p>
            <a:pPr indent="-381000" lvl="0" marL="457200" marR="0" rtl="0" algn="l">
              <a:lnSpc>
                <a:spcPct val="100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Concept of Multiple Objects</a:t>
            </a:r>
            <a:endParaRPr b="0" i="0" sz="2400" u="none" cap="none" strike="noStrike">
              <a:solidFill>
                <a:srgbClr val="000000"/>
              </a:solidFill>
              <a:latin typeface="Calibri"/>
              <a:ea typeface="Calibri"/>
              <a:cs typeface="Calibri"/>
              <a:sym typeface="Calibri"/>
            </a:endParaRPr>
          </a:p>
          <a:p>
            <a:pPr indent="-381000" lvl="0" marL="457200" rtl="0" algn="l">
              <a:lnSpc>
                <a:spcPct val="100000"/>
              </a:lnSpc>
              <a:spcBef>
                <a:spcPts val="0"/>
              </a:spcBef>
              <a:spcAft>
                <a:spcPts val="0"/>
              </a:spcAft>
              <a:buClr>
                <a:schemeClr val="dk1"/>
              </a:buClr>
              <a:buSzPts val="2400"/>
              <a:buFont typeface="Calibri"/>
              <a:buChar char="●"/>
            </a:pPr>
            <a:r>
              <a:rPr lang="en" sz="2400">
                <a:solidFill>
                  <a:schemeClr val="dk1"/>
                </a:solidFill>
                <a:latin typeface="Calibri"/>
                <a:ea typeface="Calibri"/>
                <a:cs typeface="Calibri"/>
                <a:sym typeface="Calibri"/>
              </a:rPr>
              <a:t>Constructor &amp; Its Types</a:t>
            </a:r>
            <a:endParaRPr sz="2400">
              <a:solidFill>
                <a:schemeClr val="dk1"/>
              </a:solidFill>
              <a:latin typeface="Calibri"/>
              <a:ea typeface="Calibri"/>
              <a:cs typeface="Calibri"/>
              <a:sym typeface="Calibri"/>
            </a:endParaRPr>
          </a:p>
          <a:p>
            <a:pPr indent="-381000" lvl="0" marL="457200" rtl="0" algn="l">
              <a:lnSpc>
                <a:spcPct val="100000"/>
              </a:lnSpc>
              <a:spcBef>
                <a:spcPts val="0"/>
              </a:spcBef>
              <a:spcAft>
                <a:spcPts val="0"/>
              </a:spcAft>
              <a:buSzPts val="2400"/>
              <a:buFont typeface="Calibri"/>
              <a:buChar char="●"/>
            </a:pPr>
            <a:r>
              <a:rPr lang="en" sz="2400">
                <a:solidFill>
                  <a:schemeClr val="dk1"/>
                </a:solidFill>
                <a:latin typeface="Calibri"/>
                <a:ea typeface="Calibri"/>
                <a:cs typeface="Calibri"/>
                <a:sym typeface="Calibri"/>
              </a:rPr>
              <a:t>Use of this Keyword</a:t>
            </a:r>
            <a:endParaRPr sz="2400">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9" name="Shape 499"/>
        <p:cNvGrpSpPr/>
        <p:nvPr/>
      </p:nvGrpSpPr>
      <p:grpSpPr>
        <a:xfrm>
          <a:off x="0" y="0"/>
          <a:ext cx="0" cy="0"/>
          <a:chOff x="0" y="0"/>
          <a:chExt cx="0" cy="0"/>
        </a:xfrm>
      </p:grpSpPr>
      <p:sp>
        <p:nvSpPr>
          <p:cNvPr id="500" name="Google Shape;500;p66"/>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Call area method using </a:t>
            </a:r>
            <a:r>
              <a:rPr b="1" i="0" lang="en" sz="2400" u="none" cap="none" strike="noStrike">
                <a:solidFill>
                  <a:srgbClr val="000000"/>
                </a:solidFill>
                <a:latin typeface="Calibri"/>
                <a:ea typeface="Calibri"/>
                <a:cs typeface="Calibri"/>
                <a:sym typeface="Calibri"/>
              </a:rPr>
              <a:t>c1.area()</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Assign value to radius attribute of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circle class using c1.</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c1.radius = 10f;</a:t>
            </a:r>
            <a:endParaRPr b="1"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So, basically what object does is that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allows one to </a:t>
            </a:r>
            <a:r>
              <a:rPr b="1" i="0" lang="en" sz="2400" u="none" cap="none" strike="noStrike">
                <a:solidFill>
                  <a:srgbClr val="000000"/>
                </a:solidFill>
                <a:latin typeface="Calibri"/>
                <a:ea typeface="Calibri"/>
                <a:cs typeface="Calibri"/>
                <a:sym typeface="Calibri"/>
              </a:rPr>
              <a:t>access the attributes </a:t>
            </a:r>
            <a:r>
              <a:rPr b="0" i="0" lang="en" sz="2400" u="none" cap="none" strike="noStrike">
                <a:solidFill>
                  <a:srgbClr val="000000"/>
                </a:solidFill>
                <a:latin typeface="Calibri"/>
                <a:ea typeface="Calibri"/>
                <a:cs typeface="Calibri"/>
                <a:sym typeface="Calibri"/>
              </a:rPr>
              <a:t>and </a:t>
            </a:r>
            <a:r>
              <a:rPr b="1" i="0" lang="en" sz="2400" u="none" cap="none" strike="noStrike">
                <a:solidFill>
                  <a:srgbClr val="000000"/>
                </a:solidFill>
                <a:latin typeface="Calibri"/>
                <a:ea typeface="Calibri"/>
                <a:cs typeface="Calibri"/>
                <a:sym typeface="Calibri"/>
              </a:rPr>
              <a:t>methods </a:t>
            </a:r>
            <a:r>
              <a:rPr b="0" i="0" lang="en" sz="2400" u="none" cap="none" strike="noStrike">
                <a:solidFill>
                  <a:srgbClr val="000000"/>
                </a:solidFill>
                <a:latin typeface="Calibri"/>
                <a:ea typeface="Calibri"/>
                <a:cs typeface="Calibri"/>
                <a:sym typeface="Calibri"/>
              </a:rPr>
              <a:t>of a class </a:t>
            </a:r>
            <a:r>
              <a:rPr b="1" i="0" lang="en" sz="2400" u="none" cap="none" strike="noStrike">
                <a:solidFill>
                  <a:srgbClr val="000000"/>
                </a:solidFill>
                <a:latin typeface="Calibri"/>
                <a:ea typeface="Calibri"/>
                <a:cs typeface="Calibri"/>
                <a:sym typeface="Calibri"/>
              </a:rPr>
              <a:t>outside that class</a:t>
            </a: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01" name="Google Shape;501;p6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2" name="Google Shape;502;p6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3" name="Google Shape;503;p6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504" name="Google Shape;504;p66"/>
          <p:cNvPicPr preferRelativeResize="0"/>
          <p:nvPr/>
        </p:nvPicPr>
        <p:blipFill rotWithShape="1">
          <a:blip r:embed="rId3">
            <a:alphaModFix/>
          </a:blip>
          <a:srcRect b="39270" l="50963" r="21385" t="19264"/>
          <a:stretch/>
        </p:blipFill>
        <p:spPr>
          <a:xfrm>
            <a:off x="5709575" y="1090538"/>
            <a:ext cx="3152124" cy="2657626"/>
          </a:xfrm>
          <a:prstGeom prst="rect">
            <a:avLst/>
          </a:prstGeom>
          <a:noFill/>
          <a:ln cap="flat" cmpd="sng" w="38100">
            <a:solidFill>
              <a:srgbClr val="000000"/>
            </a:solidFill>
            <a:prstDash val="solid"/>
            <a:round/>
            <a:headEnd len="sm" w="sm" type="none"/>
            <a:tailEnd len="sm" w="sm" type="none"/>
          </a:ln>
        </p:spPr>
      </p:pic>
      <p:sp>
        <p:nvSpPr>
          <p:cNvPr id="505" name="Google Shape;505;p6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Classes &amp; Objects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9" name="Shape 509"/>
        <p:cNvGrpSpPr/>
        <p:nvPr/>
      </p:nvGrpSpPr>
      <p:grpSpPr>
        <a:xfrm>
          <a:off x="0" y="0"/>
          <a:ext cx="0" cy="0"/>
          <a:chOff x="0" y="0"/>
          <a:chExt cx="0" cy="0"/>
        </a:xfrm>
      </p:grpSpPr>
      <p:sp>
        <p:nvSpPr>
          <p:cNvPr id="510" name="Google Shape;510;p67"/>
          <p:cNvSpPr txBox="1"/>
          <p:nvPr/>
        </p:nvSpPr>
        <p:spPr>
          <a:xfrm>
            <a:off x="269725" y="835800"/>
            <a:ext cx="8014500" cy="2565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100"/>
              <a:buFont typeface="Arial"/>
              <a:buNone/>
            </a:pPr>
            <a:r>
              <a:rPr b="1" i="0" lang="en" sz="2100" u="none" cap="none" strike="noStrike">
                <a:solidFill>
                  <a:srgbClr val="000000"/>
                </a:solidFill>
                <a:latin typeface="Calibri"/>
                <a:ea typeface="Calibri"/>
                <a:cs typeface="Calibri"/>
                <a:sym typeface="Calibri"/>
              </a:rPr>
              <a:t>Multiple objects </a:t>
            </a:r>
            <a:r>
              <a:rPr b="0" i="0" lang="en" sz="2100" u="none" cap="none" strike="noStrike">
                <a:solidFill>
                  <a:srgbClr val="000000"/>
                </a:solidFill>
                <a:latin typeface="Calibri"/>
                <a:ea typeface="Calibri"/>
                <a:cs typeface="Calibri"/>
                <a:sym typeface="Calibri"/>
              </a:rPr>
              <a:t>can be created for the same class. </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rPr b="1" i="0" lang="en" sz="2100" u="none" cap="none" strike="noStrike">
                <a:solidFill>
                  <a:srgbClr val="000000"/>
                </a:solidFill>
                <a:latin typeface="Calibri"/>
                <a:ea typeface="Calibri"/>
                <a:cs typeface="Calibri"/>
                <a:sym typeface="Calibri"/>
              </a:rPr>
              <a:t>Each object </a:t>
            </a:r>
            <a:r>
              <a:rPr b="0" i="0" lang="en" sz="2100" u="none" cap="none" strike="noStrike">
                <a:solidFill>
                  <a:srgbClr val="000000"/>
                </a:solidFill>
                <a:latin typeface="Calibri"/>
                <a:ea typeface="Calibri"/>
                <a:cs typeface="Calibri"/>
                <a:sym typeface="Calibri"/>
              </a:rPr>
              <a:t>can set their </a:t>
            </a:r>
            <a:r>
              <a:rPr b="1" i="0" lang="en" sz="2100" u="none" cap="none" strike="noStrike">
                <a:solidFill>
                  <a:srgbClr val="000000"/>
                </a:solidFill>
                <a:latin typeface="Calibri"/>
                <a:ea typeface="Calibri"/>
                <a:cs typeface="Calibri"/>
                <a:sym typeface="Calibri"/>
              </a:rPr>
              <a:t>own values </a:t>
            </a:r>
            <a:r>
              <a:rPr b="0" i="0" lang="en" sz="2100" u="none" cap="none" strike="noStrike">
                <a:solidFill>
                  <a:srgbClr val="000000"/>
                </a:solidFill>
                <a:latin typeface="Calibri"/>
                <a:ea typeface="Calibri"/>
                <a:cs typeface="Calibri"/>
                <a:sym typeface="Calibri"/>
              </a:rPr>
              <a:t>for the </a:t>
            </a:r>
            <a:r>
              <a:rPr b="1" i="0" lang="en" sz="2100" u="none" cap="none" strike="noStrike">
                <a:solidFill>
                  <a:srgbClr val="000000"/>
                </a:solidFill>
                <a:latin typeface="Calibri"/>
                <a:ea typeface="Calibri"/>
                <a:cs typeface="Calibri"/>
                <a:sym typeface="Calibri"/>
              </a:rPr>
              <a:t>attributes </a:t>
            </a:r>
            <a:r>
              <a:rPr b="0" i="0" lang="en" sz="2100" u="none" cap="none" strike="noStrike">
                <a:solidFill>
                  <a:srgbClr val="000000"/>
                </a:solidFill>
                <a:latin typeface="Calibri"/>
                <a:ea typeface="Calibri"/>
                <a:cs typeface="Calibri"/>
                <a:sym typeface="Calibri"/>
              </a:rPr>
              <a:t>and call the method with those values into consideration.</a:t>
            </a:r>
            <a:endParaRPr b="0" i="0" sz="2100" u="none" cap="none" strike="noStrike">
              <a:solidFill>
                <a:srgbClr val="000000"/>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511" name="Google Shape;511;p6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2" name="Google Shape;512;p6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13" name="Google Shape;513;p67"/>
          <p:cNvSpPr txBox="1"/>
          <p:nvPr/>
        </p:nvSpPr>
        <p:spPr>
          <a:xfrm>
            <a:off x="317250" y="1440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Concept of Multiple Objects</a:t>
            </a:r>
            <a:endParaRPr b="1" i="0" sz="3000" u="none" cap="none" strike="noStrike">
              <a:solidFill>
                <a:srgbClr val="FFFFFF"/>
              </a:solidFill>
              <a:latin typeface="Calibri"/>
              <a:ea typeface="Calibri"/>
              <a:cs typeface="Calibri"/>
              <a:sym typeface="Calibri"/>
            </a:endParaRPr>
          </a:p>
        </p:txBody>
      </p:sp>
      <p:pic>
        <p:nvPicPr>
          <p:cNvPr id="514" name="Google Shape;514;p67"/>
          <p:cNvPicPr preferRelativeResize="0"/>
          <p:nvPr/>
        </p:nvPicPr>
        <p:blipFill rotWithShape="1">
          <a:blip r:embed="rId3">
            <a:alphaModFix/>
          </a:blip>
          <a:srcRect b="40719" l="12197" r="52424" t="36376"/>
          <a:stretch/>
        </p:blipFill>
        <p:spPr>
          <a:xfrm>
            <a:off x="1536713" y="1622925"/>
            <a:ext cx="5856725" cy="2131749"/>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8" name="Shape 518"/>
        <p:cNvGrpSpPr/>
        <p:nvPr/>
      </p:nvGrpSpPr>
      <p:grpSpPr>
        <a:xfrm>
          <a:off x="0" y="0"/>
          <a:ext cx="0" cy="0"/>
          <a:chOff x="0" y="0"/>
          <a:chExt cx="0" cy="0"/>
        </a:xfrm>
      </p:grpSpPr>
      <p:sp>
        <p:nvSpPr>
          <p:cNvPr id="519" name="Google Shape;519;p68"/>
          <p:cNvSpPr txBox="1"/>
          <p:nvPr/>
        </p:nvSpPr>
        <p:spPr>
          <a:xfrm>
            <a:off x="447900" y="7494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1" i="0" lang="en" sz="2100" u="sng" cap="none" strike="noStrike">
                <a:solidFill>
                  <a:srgbClr val="000000"/>
                </a:solidFill>
                <a:latin typeface="Calibri"/>
                <a:ea typeface="Calibri"/>
                <a:cs typeface="Calibri"/>
                <a:sym typeface="Calibri"/>
              </a:rPr>
              <a:t>What is state and behaviour of an object?</a:t>
            </a:r>
            <a:endParaRPr b="1" i="0" sz="21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1" i="0" sz="21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The state of an object refers to the specific values of the variables of the class the object belongs to.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The behaviour of an object refers to the action performed by the object when called by a particular method from the class.</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1" i="0" sz="21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520" name="Google Shape;520;p6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1" name="Google Shape;521;p6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2" name="Google Shape;522;p6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523" name="Google Shape;523;p68"/>
          <p:cNvPicPr preferRelativeResize="0"/>
          <p:nvPr/>
        </p:nvPicPr>
        <p:blipFill rotWithShape="1">
          <a:blip r:embed="rId3">
            <a:alphaModFix/>
          </a:blip>
          <a:srcRect b="0" l="0" r="0" t="0"/>
          <a:stretch/>
        </p:blipFill>
        <p:spPr>
          <a:xfrm>
            <a:off x="2131075" y="2442650"/>
            <a:ext cx="5180899" cy="1482650"/>
          </a:xfrm>
          <a:prstGeom prst="rect">
            <a:avLst/>
          </a:prstGeom>
          <a:noFill/>
          <a:ln cap="flat" cmpd="sng" w="38100">
            <a:solidFill>
              <a:srgbClr val="000000"/>
            </a:solidFill>
            <a:prstDash val="solid"/>
            <a:round/>
            <a:headEnd len="sm" w="sm" type="none"/>
            <a:tailEnd len="sm" w="sm" type="none"/>
          </a:ln>
        </p:spPr>
      </p:pic>
      <p:sp>
        <p:nvSpPr>
          <p:cNvPr id="524" name="Google Shape;524;p6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Concept of Multiple Objects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8" name="Shape 528"/>
        <p:cNvGrpSpPr/>
        <p:nvPr/>
      </p:nvGrpSpPr>
      <p:grpSpPr>
        <a:xfrm>
          <a:off x="0" y="0"/>
          <a:ext cx="0" cy="0"/>
          <a:chOff x="0" y="0"/>
          <a:chExt cx="0" cy="0"/>
        </a:xfrm>
      </p:grpSpPr>
      <p:sp>
        <p:nvSpPr>
          <p:cNvPr id="529" name="Google Shape;529;p69"/>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1" i="0" lang="en" sz="2100" u="sng" cap="none" strike="noStrike">
                <a:solidFill>
                  <a:srgbClr val="000000"/>
                </a:solidFill>
                <a:latin typeface="Calibri"/>
                <a:ea typeface="Calibri"/>
                <a:cs typeface="Calibri"/>
                <a:sym typeface="Calibri"/>
              </a:rPr>
              <a:t>Relation between a Class and its Object</a:t>
            </a:r>
            <a:endParaRPr b="1" i="0" sz="2100" u="sng"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Let’s take another example of a house class to understand this better. Suppose that an architect designs a blueprint for a house.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This same blueprint can then be used to build multiple houses.</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0" i="0" lang="en" sz="2100" u="none" cap="none" strike="noStrike">
                <a:solidFill>
                  <a:srgbClr val="000000"/>
                </a:solidFill>
                <a:latin typeface="Calibri"/>
                <a:ea typeface="Calibri"/>
                <a:cs typeface="Calibri"/>
                <a:sym typeface="Calibri"/>
              </a:rPr>
              <a:t>A single blueprint is useful to build several houses that have the same architecture.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530" name="Google Shape;530;p6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1" name="Google Shape;531;p6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2" name="Google Shape;532;p6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Modern House Blueprint" id="533" name="Google Shape;533;p69"/>
          <p:cNvPicPr preferRelativeResize="0"/>
          <p:nvPr/>
        </p:nvPicPr>
        <p:blipFill rotWithShape="1">
          <a:blip r:embed="rId3">
            <a:alphaModFix/>
          </a:blip>
          <a:srcRect b="0" l="0" r="0" t="0"/>
          <a:stretch/>
        </p:blipFill>
        <p:spPr>
          <a:xfrm>
            <a:off x="3159775" y="2074250"/>
            <a:ext cx="2055026" cy="1719375"/>
          </a:xfrm>
          <a:prstGeom prst="rect">
            <a:avLst/>
          </a:prstGeom>
          <a:noFill/>
          <a:ln>
            <a:noFill/>
          </a:ln>
        </p:spPr>
      </p:pic>
      <p:sp>
        <p:nvSpPr>
          <p:cNvPr id="534" name="Google Shape;534;p6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Concept of Multiple Objects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8" name="Shape 538"/>
        <p:cNvGrpSpPr/>
        <p:nvPr/>
      </p:nvGrpSpPr>
      <p:grpSpPr>
        <a:xfrm>
          <a:off x="0" y="0"/>
          <a:ext cx="0" cy="0"/>
          <a:chOff x="0" y="0"/>
          <a:chExt cx="0" cy="0"/>
        </a:xfrm>
      </p:grpSpPr>
      <p:sp>
        <p:nvSpPr>
          <p:cNvPr id="539" name="Google Shape;539;p70"/>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The concept of classes and objects is similar to this. Here, the house blueprint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acts as a class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and a particular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house represents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the object.</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40" name="Google Shape;540;p7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1" name="Google Shape;541;p7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42" name="Google Shape;542;p7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543" name="Google Shape;543;p70"/>
          <p:cNvPicPr preferRelativeResize="0"/>
          <p:nvPr/>
        </p:nvPicPr>
        <p:blipFill rotWithShape="1">
          <a:blip r:embed="rId3">
            <a:alphaModFix/>
          </a:blip>
          <a:srcRect b="0" l="0" r="0" t="0"/>
          <a:stretch/>
        </p:blipFill>
        <p:spPr>
          <a:xfrm>
            <a:off x="2955275" y="1435550"/>
            <a:ext cx="6082675" cy="3421499"/>
          </a:xfrm>
          <a:prstGeom prst="rect">
            <a:avLst/>
          </a:prstGeom>
          <a:noFill/>
          <a:ln cap="flat" cmpd="sng" w="38100">
            <a:solidFill>
              <a:srgbClr val="000000"/>
            </a:solidFill>
            <a:prstDash val="solid"/>
            <a:round/>
            <a:headEnd len="sm" w="sm" type="none"/>
            <a:tailEnd len="sm" w="sm" type="none"/>
          </a:ln>
        </p:spPr>
      </p:pic>
      <p:sp>
        <p:nvSpPr>
          <p:cNvPr id="544" name="Google Shape;544;p7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Concept of Multiple Objects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8" name="Shape 548"/>
        <p:cNvGrpSpPr/>
        <p:nvPr/>
      </p:nvGrpSpPr>
      <p:grpSpPr>
        <a:xfrm>
          <a:off x="0" y="0"/>
          <a:ext cx="0" cy="0"/>
          <a:chOff x="0" y="0"/>
          <a:chExt cx="0" cy="0"/>
        </a:xfrm>
      </p:grpSpPr>
      <p:sp>
        <p:nvSpPr>
          <p:cNvPr id="549" name="Google Shape;549;p71"/>
          <p:cNvSpPr txBox="1"/>
          <p:nvPr/>
        </p:nvSpPr>
        <p:spPr>
          <a:xfrm>
            <a:off x="507300" y="821400"/>
            <a:ext cx="8014500" cy="4334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You have already been introduced to the concept of multiple objects of a class.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It’s time to see how this concept is practically used to solve various purposes.</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p:txBody>
      </p:sp>
      <p:sp>
        <p:nvSpPr>
          <p:cNvPr id="550" name="Google Shape;550;p7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1" name="Google Shape;551;p7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52" name="Google Shape;552;p71"/>
          <p:cNvSpPr txBox="1"/>
          <p:nvPr/>
        </p:nvSpPr>
        <p:spPr>
          <a:xfrm>
            <a:off x="507300" y="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pic>
        <p:nvPicPr>
          <p:cNvPr descr="Making right desicion" id="553" name="Google Shape;553;p71"/>
          <p:cNvPicPr preferRelativeResize="0"/>
          <p:nvPr/>
        </p:nvPicPr>
        <p:blipFill rotWithShape="1">
          <a:blip r:embed="rId3">
            <a:alphaModFix/>
          </a:blip>
          <a:srcRect b="0" l="0" r="0" t="0"/>
          <a:stretch/>
        </p:blipFill>
        <p:spPr>
          <a:xfrm>
            <a:off x="2386175" y="1413375"/>
            <a:ext cx="4050000" cy="2565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7" name="Shape 557"/>
        <p:cNvGrpSpPr/>
        <p:nvPr/>
      </p:nvGrpSpPr>
      <p:grpSpPr>
        <a:xfrm>
          <a:off x="0" y="0"/>
          <a:ext cx="0" cy="0"/>
          <a:chOff x="0" y="0"/>
          <a:chExt cx="0" cy="0"/>
        </a:xfrm>
      </p:grpSpPr>
      <p:sp>
        <p:nvSpPr>
          <p:cNvPr id="558" name="Google Shape;558;p72"/>
          <p:cNvSpPr txBox="1"/>
          <p:nvPr/>
        </p:nvSpPr>
        <p:spPr>
          <a:xfrm>
            <a:off x="110675" y="8357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Let us take a new example of a class named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Student in a software system like a </a:t>
            </a:r>
            <a:r>
              <a:rPr b="1" i="0" lang="en" sz="2100" u="none" cap="none" strike="noStrike">
                <a:solidFill>
                  <a:srgbClr val="000000"/>
                </a:solidFill>
                <a:latin typeface="Calibri"/>
                <a:ea typeface="Calibri"/>
                <a:cs typeface="Calibri"/>
                <a:sym typeface="Calibri"/>
              </a:rPr>
              <a:t>university’s </a:t>
            </a:r>
            <a:endParaRPr b="1"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000000"/>
                </a:solidFill>
                <a:latin typeface="Calibri"/>
                <a:ea typeface="Calibri"/>
                <a:cs typeface="Calibri"/>
                <a:sym typeface="Calibri"/>
              </a:rPr>
              <a:t>information management system</a:t>
            </a:r>
            <a:r>
              <a:rPr b="0" i="0" lang="en" sz="2100" u="none" cap="none" strike="noStrike">
                <a:solidFill>
                  <a:srgbClr val="000000"/>
                </a:solidFill>
                <a:latin typeface="Calibri"/>
                <a:ea typeface="Calibri"/>
                <a:cs typeface="Calibri"/>
                <a:sym typeface="Calibri"/>
              </a:rPr>
              <a:t>.</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1" i="0" lang="en" sz="2100" u="none" cap="none" strike="noStrike">
                <a:solidFill>
                  <a:srgbClr val="000000"/>
                </a:solidFill>
                <a:latin typeface="Calibri"/>
                <a:ea typeface="Calibri"/>
                <a:cs typeface="Calibri"/>
                <a:sym typeface="Calibri"/>
              </a:rPr>
              <a:t>Student Class:</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1" i="0" lang="en" sz="2100" u="none" cap="none" strike="noStrike">
                <a:solidFill>
                  <a:srgbClr val="000000"/>
                </a:solidFill>
                <a:latin typeface="Calibri"/>
                <a:ea typeface="Calibri"/>
                <a:cs typeface="Calibri"/>
                <a:sym typeface="Calibri"/>
              </a:rPr>
              <a:t>Variables:</a:t>
            </a:r>
            <a:r>
              <a:rPr b="0" i="0" lang="en" sz="2100" u="none" cap="none" strike="noStrike">
                <a:solidFill>
                  <a:srgbClr val="000000"/>
                </a:solidFill>
                <a:latin typeface="Calibri"/>
                <a:ea typeface="Calibri"/>
                <a:cs typeface="Calibri"/>
                <a:sym typeface="Calibri"/>
              </a:rPr>
              <a:t> Name, Roll number, CGPA</a:t>
            </a:r>
            <a:endParaRPr b="0" i="0" sz="2100" u="none" cap="none" strike="noStrike">
              <a:solidFill>
                <a:srgbClr val="000000"/>
              </a:solidFill>
              <a:latin typeface="Calibri"/>
              <a:ea typeface="Calibri"/>
              <a:cs typeface="Calibri"/>
              <a:sym typeface="Calibri"/>
            </a:endParaRPr>
          </a:p>
          <a:p>
            <a:pPr indent="-361950" lvl="0" marL="457200" marR="0" rtl="0" algn="l">
              <a:lnSpc>
                <a:spcPct val="115000"/>
              </a:lnSpc>
              <a:spcBef>
                <a:spcPts val="0"/>
              </a:spcBef>
              <a:spcAft>
                <a:spcPts val="0"/>
              </a:spcAft>
              <a:buClr>
                <a:srgbClr val="000000"/>
              </a:buClr>
              <a:buSzPts val="2100"/>
              <a:buFont typeface="Calibri"/>
              <a:buChar char="●"/>
            </a:pPr>
            <a:r>
              <a:rPr b="1" i="0" lang="en" sz="2100" u="none" cap="none" strike="noStrike">
                <a:solidFill>
                  <a:srgbClr val="000000"/>
                </a:solidFill>
                <a:latin typeface="Calibri"/>
                <a:ea typeface="Calibri"/>
                <a:cs typeface="Calibri"/>
                <a:sym typeface="Calibri"/>
              </a:rPr>
              <a:t>Methods: </a:t>
            </a:r>
            <a:r>
              <a:rPr b="0" i="0" lang="en" sz="2100" u="none" cap="none" strike="noStrike">
                <a:solidFill>
                  <a:srgbClr val="000000"/>
                </a:solidFill>
                <a:latin typeface="Calibri"/>
                <a:ea typeface="Calibri"/>
                <a:cs typeface="Calibri"/>
                <a:sym typeface="Calibri"/>
              </a:rPr>
              <a:t>Edit profile, Register for a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new course, Submit assignment, Check</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       result</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59" name="Google Shape;559;p7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0" name="Google Shape;560;p7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61" name="Google Shape;561;p7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62" name="Google Shape;562;p72"/>
          <p:cNvSpPr txBox="1"/>
          <p:nvPr/>
        </p:nvSpPr>
        <p:spPr>
          <a:xfrm>
            <a:off x="507300" y="1435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pic>
        <p:nvPicPr>
          <p:cNvPr id="563" name="Google Shape;563;p72"/>
          <p:cNvPicPr preferRelativeResize="0"/>
          <p:nvPr/>
        </p:nvPicPr>
        <p:blipFill rotWithShape="1">
          <a:blip r:embed="rId3">
            <a:alphaModFix/>
          </a:blip>
          <a:srcRect b="0" l="0" r="0" t="0"/>
          <a:stretch/>
        </p:blipFill>
        <p:spPr>
          <a:xfrm>
            <a:off x="5515750" y="636900"/>
            <a:ext cx="3628249" cy="4506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7" name="Shape 567"/>
        <p:cNvGrpSpPr/>
        <p:nvPr/>
      </p:nvGrpSpPr>
      <p:grpSpPr>
        <a:xfrm>
          <a:off x="0" y="0"/>
          <a:ext cx="0" cy="0"/>
          <a:chOff x="0" y="0"/>
          <a:chExt cx="0" cy="0"/>
        </a:xfrm>
      </p:grpSpPr>
      <p:sp>
        <p:nvSpPr>
          <p:cNvPr id="568" name="Google Shape;568;p73"/>
          <p:cNvSpPr txBox="1"/>
          <p:nvPr/>
        </p:nvSpPr>
        <p:spPr>
          <a:xfrm>
            <a:off x="507300" y="11443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For the Student class, your objects would be different students — </a:t>
            </a:r>
            <a:r>
              <a:rPr b="1" i="0" lang="en" sz="2400" u="none" cap="none" strike="noStrike">
                <a:solidFill>
                  <a:schemeClr val="dk1"/>
                </a:solidFill>
                <a:latin typeface="Calibri"/>
                <a:ea typeface="Calibri"/>
                <a:cs typeface="Calibri"/>
                <a:sym typeface="Calibri"/>
              </a:rPr>
              <a:t>s1</a:t>
            </a:r>
            <a:r>
              <a:rPr b="0" i="0" lang="en" sz="2400" u="none" cap="none" strike="noStrike">
                <a:solidFill>
                  <a:schemeClr val="dk1"/>
                </a:solidFill>
                <a:latin typeface="Calibri"/>
                <a:ea typeface="Calibri"/>
                <a:cs typeface="Calibri"/>
                <a:sym typeface="Calibri"/>
              </a:rPr>
              <a:t>,</a:t>
            </a:r>
            <a:r>
              <a:rPr b="1" i="0" lang="en" sz="2400" u="none" cap="none" strike="noStrike">
                <a:solidFill>
                  <a:schemeClr val="dk1"/>
                </a:solidFill>
                <a:latin typeface="Calibri"/>
                <a:ea typeface="Calibri"/>
                <a:cs typeface="Calibri"/>
                <a:sym typeface="Calibri"/>
              </a:rPr>
              <a:t> s2</a:t>
            </a:r>
            <a:r>
              <a:rPr b="0" i="0" lang="en" sz="2400" u="none" cap="none" strike="noStrike">
                <a:solidFill>
                  <a:schemeClr val="dk1"/>
                </a:solidFill>
                <a:latin typeface="Calibri"/>
                <a:ea typeface="Calibri"/>
                <a:cs typeface="Calibri"/>
                <a:sym typeface="Calibri"/>
              </a:rPr>
              <a:t>,</a:t>
            </a:r>
            <a:r>
              <a:rPr b="1" i="0" lang="en" sz="2400" u="none" cap="none" strike="noStrike">
                <a:solidFill>
                  <a:schemeClr val="dk1"/>
                </a:solidFill>
                <a:latin typeface="Calibri"/>
                <a:ea typeface="Calibri"/>
                <a:cs typeface="Calibri"/>
                <a:sym typeface="Calibri"/>
              </a:rPr>
              <a:t> s3 </a:t>
            </a:r>
            <a:r>
              <a:rPr b="0" i="0" lang="en" sz="2400" u="none" cap="none" strike="noStrike">
                <a:solidFill>
                  <a:schemeClr val="dk1"/>
                </a:solidFill>
                <a:latin typeface="Calibri"/>
                <a:ea typeface="Calibri"/>
                <a:cs typeface="Calibri"/>
                <a:sym typeface="Calibri"/>
              </a:rPr>
              <a:t>— with names such as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Prateek, Ankit, and Ajay.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381000" lvl="0" marL="457200" marR="0" rtl="0" algn="l">
              <a:lnSpc>
                <a:spcPct val="115000"/>
              </a:lnSpc>
              <a:spcBef>
                <a:spcPts val="0"/>
              </a:spcBef>
              <a:spcAft>
                <a:spcPts val="0"/>
              </a:spcAft>
              <a:buClr>
                <a:schemeClr val="dk1"/>
              </a:buClr>
              <a:buSzPts val="2400"/>
              <a:buFont typeface="Calibri"/>
              <a:buChar char="●"/>
            </a:pPr>
            <a:r>
              <a:rPr b="0" i="0" lang="en" sz="2400" u="none" cap="none" strike="noStrike">
                <a:solidFill>
                  <a:schemeClr val="dk1"/>
                </a:solidFill>
                <a:latin typeface="Calibri"/>
                <a:ea typeface="Calibri"/>
                <a:cs typeface="Calibri"/>
                <a:sym typeface="Calibri"/>
              </a:rPr>
              <a:t>There can be thousands of objects, where </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each object has all the characteristics of the</a:t>
            </a:r>
            <a:endParaRPr b="0" i="0" sz="24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Student class.</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69" name="Google Shape;569;p7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0" name="Google Shape;570;p7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71" name="Google Shape;571;p7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Student icon male group of person profile avatar with mortar board hat symbol for school, college and university graduation degree in flat color glyph pictogram illustration" id="572" name="Google Shape;572;p73"/>
          <p:cNvPicPr preferRelativeResize="0"/>
          <p:nvPr/>
        </p:nvPicPr>
        <p:blipFill rotWithShape="1">
          <a:blip r:embed="rId3">
            <a:alphaModFix/>
          </a:blip>
          <a:srcRect b="0" l="0" r="0" t="0"/>
          <a:stretch/>
        </p:blipFill>
        <p:spPr>
          <a:xfrm>
            <a:off x="6582075" y="1636000"/>
            <a:ext cx="2004625" cy="2158825"/>
          </a:xfrm>
          <a:prstGeom prst="rect">
            <a:avLst/>
          </a:prstGeom>
          <a:noFill/>
          <a:ln>
            <a:noFill/>
          </a:ln>
        </p:spPr>
      </p:pic>
      <p:sp>
        <p:nvSpPr>
          <p:cNvPr id="573" name="Google Shape;573;p73"/>
          <p:cNvSpPr txBox="1"/>
          <p:nvPr/>
        </p:nvSpPr>
        <p:spPr>
          <a:xfrm>
            <a:off x="507300" y="1435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7" name="Shape 577"/>
        <p:cNvGrpSpPr/>
        <p:nvPr/>
      </p:nvGrpSpPr>
      <p:grpSpPr>
        <a:xfrm>
          <a:off x="0" y="0"/>
          <a:ext cx="0" cy="0"/>
          <a:chOff x="0" y="0"/>
          <a:chExt cx="0" cy="0"/>
        </a:xfrm>
      </p:grpSpPr>
      <p:sp>
        <p:nvSpPr>
          <p:cNvPr id="578" name="Google Shape;578;p74"/>
          <p:cNvSpPr txBox="1"/>
          <p:nvPr/>
        </p:nvSpPr>
        <p:spPr>
          <a:xfrm>
            <a:off x="507300" y="1068175"/>
            <a:ext cx="8014500" cy="25650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rgbClr val="000000"/>
              </a:buClr>
              <a:buSzPts val="2400"/>
              <a:buFont typeface="Calibri"/>
              <a:buChar char="●"/>
            </a:pPr>
            <a:r>
              <a:rPr b="1" i="0" lang="en" sz="2400" u="none" cap="none" strike="noStrike">
                <a:solidFill>
                  <a:srgbClr val="000000"/>
                </a:solidFill>
                <a:latin typeface="Calibri"/>
                <a:ea typeface="Calibri"/>
                <a:cs typeface="Calibri"/>
                <a:sym typeface="Calibri"/>
              </a:rPr>
              <a:t>Instances: </a:t>
            </a:r>
            <a:r>
              <a:rPr b="0" i="0" lang="en" sz="2400" u="none" cap="none" strike="noStrike">
                <a:solidFill>
                  <a:srgbClr val="000000"/>
                </a:solidFill>
                <a:latin typeface="Calibri"/>
                <a:ea typeface="Calibri"/>
                <a:cs typeface="Calibri"/>
                <a:sym typeface="Calibri"/>
              </a:rPr>
              <a:t>An object of a class is also referred to as an instance. The word “object” or “instance” can be interchangeably used.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For example, </a:t>
            </a:r>
            <a:r>
              <a:rPr b="1" i="0" lang="en" sz="2400" u="none" cap="none" strike="noStrike">
                <a:solidFill>
                  <a:srgbClr val="000000"/>
                </a:solidFill>
                <a:latin typeface="Calibri"/>
                <a:ea typeface="Calibri"/>
                <a:cs typeface="Calibri"/>
                <a:sym typeface="Calibri"/>
              </a:rPr>
              <a:t>s1</a:t>
            </a:r>
            <a:r>
              <a:rPr b="0" i="0" lang="en" sz="2400" u="none" cap="none" strike="noStrike">
                <a:solidFill>
                  <a:srgbClr val="000000"/>
                </a:solidFill>
                <a:latin typeface="Calibri"/>
                <a:ea typeface="Calibri"/>
                <a:cs typeface="Calibri"/>
                <a:sym typeface="Calibri"/>
              </a:rPr>
              <a:t>, </a:t>
            </a:r>
            <a:r>
              <a:rPr b="1" i="0" lang="en" sz="2400" u="none" cap="none" strike="noStrike">
                <a:solidFill>
                  <a:srgbClr val="000000"/>
                </a:solidFill>
                <a:latin typeface="Calibri"/>
                <a:ea typeface="Calibri"/>
                <a:cs typeface="Calibri"/>
                <a:sym typeface="Calibri"/>
              </a:rPr>
              <a:t>s2</a:t>
            </a:r>
            <a:r>
              <a:rPr b="0" i="0" lang="en" sz="2400" u="none" cap="none" strike="noStrike">
                <a:solidFill>
                  <a:srgbClr val="000000"/>
                </a:solidFill>
                <a:latin typeface="Calibri"/>
                <a:ea typeface="Calibri"/>
                <a:cs typeface="Calibri"/>
                <a:sym typeface="Calibri"/>
              </a:rPr>
              <a:t>, </a:t>
            </a:r>
            <a:r>
              <a:rPr b="1" i="0" lang="en" sz="2400" u="none" cap="none" strike="noStrike">
                <a:solidFill>
                  <a:srgbClr val="000000"/>
                </a:solidFill>
                <a:latin typeface="Calibri"/>
                <a:ea typeface="Calibri"/>
                <a:cs typeface="Calibri"/>
                <a:sym typeface="Calibri"/>
              </a:rPr>
              <a:t>s3</a:t>
            </a:r>
            <a:r>
              <a:rPr b="0" i="0" lang="en" sz="2400" u="none" cap="none" strike="noStrike">
                <a:solidFill>
                  <a:srgbClr val="000000"/>
                </a:solidFill>
                <a:latin typeface="Calibri"/>
                <a:ea typeface="Calibri"/>
                <a:cs typeface="Calibri"/>
                <a:sym typeface="Calibri"/>
              </a:rPr>
              <a:t>, etc. are all </a:t>
            </a:r>
            <a:endParaRPr b="0" i="0" sz="24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instances or objects </a:t>
            </a:r>
            <a:r>
              <a:rPr b="0" i="0" lang="en" sz="2400" u="none" cap="none" strike="noStrike">
                <a:solidFill>
                  <a:srgbClr val="000000"/>
                </a:solidFill>
                <a:latin typeface="Calibri"/>
                <a:ea typeface="Calibri"/>
                <a:cs typeface="Calibri"/>
                <a:sym typeface="Calibri"/>
              </a:rPr>
              <a:t>of the Student class.</a:t>
            </a:r>
            <a:endParaRPr b="0" i="0" sz="1200" u="none" cap="none" strike="noStrike">
              <a:solidFill>
                <a:srgbClr val="333333"/>
              </a:solidFill>
              <a:highlight>
                <a:srgbClr val="F5F5F5"/>
              </a:highlight>
              <a:latin typeface="Merriweather"/>
              <a:ea typeface="Merriweather"/>
              <a:cs typeface="Merriweather"/>
              <a:sym typeface="Merriweather"/>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79" name="Google Shape;579;p7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0" name="Google Shape;580;p7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81" name="Google Shape;581;p7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Classification concept blue line icon. Simple thin element on dark background. Classification concept outline symbol design. Can be used for web and mobile UI/UX" id="582" name="Google Shape;582;p74"/>
          <p:cNvPicPr preferRelativeResize="0"/>
          <p:nvPr/>
        </p:nvPicPr>
        <p:blipFill rotWithShape="1">
          <a:blip r:embed="rId3">
            <a:alphaModFix/>
          </a:blip>
          <a:srcRect b="0" l="0" r="0" t="0"/>
          <a:stretch/>
        </p:blipFill>
        <p:spPr>
          <a:xfrm>
            <a:off x="6461103" y="2161900"/>
            <a:ext cx="2484247" cy="2565000"/>
          </a:xfrm>
          <a:prstGeom prst="rect">
            <a:avLst/>
          </a:prstGeom>
          <a:noFill/>
          <a:ln>
            <a:noFill/>
          </a:ln>
        </p:spPr>
      </p:pic>
      <p:sp>
        <p:nvSpPr>
          <p:cNvPr id="583" name="Google Shape;583;p74"/>
          <p:cNvSpPr txBox="1"/>
          <p:nvPr/>
        </p:nvSpPr>
        <p:spPr>
          <a:xfrm>
            <a:off x="507300" y="1435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7" name="Shape 587"/>
        <p:cNvGrpSpPr/>
        <p:nvPr/>
      </p:nvGrpSpPr>
      <p:grpSpPr>
        <a:xfrm>
          <a:off x="0" y="0"/>
          <a:ext cx="0" cy="0"/>
          <a:chOff x="0" y="0"/>
          <a:chExt cx="0" cy="0"/>
        </a:xfrm>
      </p:grpSpPr>
      <p:sp>
        <p:nvSpPr>
          <p:cNvPr id="588" name="Google Shape;588;p75"/>
          <p:cNvSpPr txBox="1"/>
          <p:nvPr/>
        </p:nvSpPr>
        <p:spPr>
          <a:xfrm>
            <a:off x="-61975" y="835750"/>
            <a:ext cx="8750100" cy="25650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15000"/>
              </a:lnSpc>
              <a:spcBef>
                <a:spcPts val="0"/>
              </a:spcBef>
              <a:spcAft>
                <a:spcPts val="0"/>
              </a:spcAft>
              <a:buClr>
                <a:srgbClr val="000000"/>
              </a:buClr>
              <a:buSzPts val="2100"/>
              <a:buFont typeface="Calibri"/>
              <a:buChar char="●"/>
            </a:pPr>
            <a:r>
              <a:rPr b="1" i="0" lang="en" sz="2100" u="none" cap="none" strike="noStrike">
                <a:solidFill>
                  <a:srgbClr val="000000"/>
                </a:solidFill>
                <a:latin typeface="Calibri"/>
                <a:ea typeface="Calibri"/>
                <a:cs typeface="Calibri"/>
                <a:sym typeface="Calibri"/>
              </a:rPr>
              <a:t>Instance variables: </a:t>
            </a:r>
            <a:r>
              <a:rPr b="0" i="0" lang="en" sz="2100" u="none" cap="none" strike="noStrike">
                <a:solidFill>
                  <a:srgbClr val="000000"/>
                </a:solidFill>
                <a:latin typeface="Calibri"/>
                <a:ea typeface="Calibri"/>
                <a:cs typeface="Calibri"/>
                <a:sym typeface="Calibri"/>
              </a:rPr>
              <a:t>Instance variables are variables from the class, which become the characteristics (or states) of the objects/instances. Every object has its own copies of instance variables.</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        For example, </a:t>
            </a:r>
            <a:r>
              <a:rPr b="1" i="0" lang="en" sz="2100" u="none" cap="none" strike="noStrike">
                <a:solidFill>
                  <a:srgbClr val="000000"/>
                </a:solidFill>
                <a:latin typeface="Calibri"/>
                <a:ea typeface="Calibri"/>
                <a:cs typeface="Calibri"/>
                <a:sym typeface="Calibri"/>
              </a:rPr>
              <a:t>roll number</a:t>
            </a:r>
            <a:r>
              <a:rPr b="0" i="0" lang="en" sz="2100" u="none" cap="none" strike="noStrike">
                <a:solidFill>
                  <a:srgbClr val="000000"/>
                </a:solidFill>
                <a:latin typeface="Calibri"/>
                <a:ea typeface="Calibri"/>
                <a:cs typeface="Calibri"/>
                <a:sym typeface="Calibri"/>
              </a:rPr>
              <a:t>, </a:t>
            </a:r>
            <a:r>
              <a:rPr b="1" i="0" lang="en" sz="2100" u="none" cap="none" strike="noStrike">
                <a:solidFill>
                  <a:srgbClr val="000000"/>
                </a:solidFill>
                <a:latin typeface="Calibri"/>
                <a:ea typeface="Calibri"/>
                <a:cs typeface="Calibri"/>
                <a:sym typeface="Calibri"/>
              </a:rPr>
              <a:t>name</a:t>
            </a:r>
            <a:r>
              <a:rPr b="0" i="0" lang="en" sz="2100" u="none" cap="none" strike="noStrike">
                <a:solidFill>
                  <a:srgbClr val="000000"/>
                </a:solidFill>
                <a:latin typeface="Calibri"/>
                <a:ea typeface="Calibri"/>
                <a:cs typeface="Calibri"/>
                <a:sym typeface="Calibri"/>
              </a:rPr>
              <a:t>, </a:t>
            </a:r>
            <a:r>
              <a:rPr b="1" i="0" lang="en" sz="2100" u="none" cap="none" strike="noStrike">
                <a:solidFill>
                  <a:srgbClr val="000000"/>
                </a:solidFill>
                <a:latin typeface="Calibri"/>
                <a:ea typeface="Calibri"/>
                <a:cs typeface="Calibri"/>
                <a:sym typeface="Calibri"/>
              </a:rPr>
              <a:t>CGPA </a:t>
            </a:r>
            <a:r>
              <a:rPr b="0" i="0" lang="en" sz="2100" u="none" cap="none" strike="noStrike">
                <a:solidFill>
                  <a:srgbClr val="000000"/>
                </a:solidFill>
                <a:latin typeface="Calibri"/>
                <a:ea typeface="Calibri"/>
                <a:cs typeface="Calibri"/>
                <a:sym typeface="Calibri"/>
              </a:rPr>
              <a:t>are all</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instance variables of the Student class which  </a:t>
            </a:r>
            <a:endParaRPr b="0" i="0" sz="21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will Become characteristics of student object like </a:t>
            </a:r>
            <a:r>
              <a:rPr b="0" i="0" lang="en" sz="2100" u="none" cap="none" strike="noStrike">
                <a:solidFill>
                  <a:schemeClr val="dk1"/>
                </a:solidFill>
                <a:latin typeface="Calibri"/>
                <a:ea typeface="Calibri"/>
                <a:cs typeface="Calibri"/>
                <a:sym typeface="Calibri"/>
              </a:rPr>
              <a:t>student objects  S1 with rollno-1, cgpa-8 and name-Varsha and S2 with rollno-2, cgpa-9 and name-Pratik.</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9" name="Google Shape;589;p7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0" name="Google Shape;590;p7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91" name="Google Shape;591;p7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592" name="Google Shape;592;p75"/>
          <p:cNvSpPr txBox="1"/>
          <p:nvPr/>
        </p:nvSpPr>
        <p:spPr>
          <a:xfrm>
            <a:off x="507300" y="1435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pic>
        <p:nvPicPr>
          <p:cNvPr id="593" name="Google Shape;593;p75"/>
          <p:cNvPicPr preferRelativeResize="0"/>
          <p:nvPr/>
        </p:nvPicPr>
        <p:blipFill rotWithShape="1">
          <a:blip r:embed="rId3">
            <a:alphaModFix/>
          </a:blip>
          <a:srcRect b="50108" l="11927" r="73297" t="36335"/>
          <a:stretch/>
        </p:blipFill>
        <p:spPr>
          <a:xfrm>
            <a:off x="5725975" y="1872625"/>
            <a:ext cx="2962151" cy="1528124"/>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3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3" name="Google Shape;143;p31"/>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At times in the code, there is a functionality which needs to be used repetitively and to be shared with different teams.</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Consider the case of Ola app.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Suppose there are 3 different teams working for </a:t>
            </a:r>
            <a:endParaRPr b="0" i="0" sz="2200" u="none" cap="none" strike="noStrike">
              <a:solidFill>
                <a:srgbClr val="000000"/>
              </a:solidFill>
              <a:latin typeface="Calibri"/>
              <a:ea typeface="Calibri"/>
              <a:cs typeface="Calibri"/>
              <a:sym typeface="Calibri"/>
            </a:endParaRPr>
          </a:p>
          <a:p>
            <a:pPr indent="-368300" lvl="0" marL="457200" marR="0" rtl="0" algn="l">
              <a:lnSpc>
                <a:spcPct val="115000"/>
              </a:lnSpc>
              <a:spcBef>
                <a:spcPts val="0"/>
              </a:spcBef>
              <a:spcAft>
                <a:spcPts val="0"/>
              </a:spcAft>
              <a:buClr>
                <a:srgbClr val="000000"/>
              </a:buClr>
              <a:buSzPts val="2200"/>
              <a:buFont typeface="Calibri"/>
              <a:buChar char="●"/>
            </a:pPr>
            <a:r>
              <a:rPr b="0" i="0" lang="en" sz="2200" u="none" cap="none" strike="noStrike">
                <a:solidFill>
                  <a:srgbClr val="000000"/>
                </a:solidFill>
                <a:latin typeface="Calibri"/>
                <a:ea typeface="Calibri"/>
                <a:cs typeface="Calibri"/>
                <a:sym typeface="Calibri"/>
              </a:rPr>
              <a:t>Ola Select,</a:t>
            </a:r>
            <a:endParaRPr b="0" i="0" sz="2200" u="none" cap="none" strike="noStrike">
              <a:solidFill>
                <a:srgbClr val="000000"/>
              </a:solidFill>
              <a:latin typeface="Calibri"/>
              <a:ea typeface="Calibri"/>
              <a:cs typeface="Calibri"/>
              <a:sym typeface="Calibri"/>
            </a:endParaRPr>
          </a:p>
          <a:p>
            <a:pPr indent="-368300" lvl="0" marL="457200" marR="0" rtl="0" algn="l">
              <a:lnSpc>
                <a:spcPct val="115000"/>
              </a:lnSpc>
              <a:spcBef>
                <a:spcPts val="0"/>
              </a:spcBef>
              <a:spcAft>
                <a:spcPts val="0"/>
              </a:spcAft>
              <a:buClr>
                <a:srgbClr val="000000"/>
              </a:buClr>
              <a:buSzPts val="2200"/>
              <a:buFont typeface="Calibri"/>
              <a:buChar char="●"/>
            </a:pPr>
            <a:r>
              <a:rPr b="0" i="0" lang="en" sz="2200" u="none" cap="none" strike="noStrike">
                <a:solidFill>
                  <a:srgbClr val="000000"/>
                </a:solidFill>
                <a:latin typeface="Calibri"/>
                <a:ea typeface="Calibri"/>
                <a:cs typeface="Calibri"/>
                <a:sym typeface="Calibri"/>
              </a:rPr>
              <a:t>Ola Share  </a:t>
            </a:r>
            <a:endParaRPr b="0" i="0" sz="2200" u="none" cap="none" strike="noStrike">
              <a:solidFill>
                <a:srgbClr val="000000"/>
              </a:solidFill>
              <a:latin typeface="Calibri"/>
              <a:ea typeface="Calibri"/>
              <a:cs typeface="Calibri"/>
              <a:sym typeface="Calibri"/>
            </a:endParaRPr>
          </a:p>
          <a:p>
            <a:pPr indent="-368300" lvl="0" marL="457200" marR="0" rtl="0" algn="l">
              <a:lnSpc>
                <a:spcPct val="115000"/>
              </a:lnSpc>
              <a:spcBef>
                <a:spcPts val="0"/>
              </a:spcBef>
              <a:spcAft>
                <a:spcPts val="0"/>
              </a:spcAft>
              <a:buClr>
                <a:srgbClr val="000000"/>
              </a:buClr>
              <a:buSzPts val="2200"/>
              <a:buFont typeface="Calibri"/>
              <a:buChar char="●"/>
            </a:pPr>
            <a:r>
              <a:rPr b="0" i="0" lang="en" sz="2200" u="none" cap="none" strike="noStrike">
                <a:solidFill>
                  <a:srgbClr val="000000"/>
                </a:solidFill>
                <a:latin typeface="Calibri"/>
                <a:ea typeface="Calibri"/>
                <a:cs typeface="Calibri"/>
                <a:sym typeface="Calibri"/>
              </a:rPr>
              <a:t>Ola Cafe. </a:t>
            </a:r>
            <a:endParaRPr b="0" i="0" sz="2200" u="none" cap="none" strike="noStrike">
              <a:solidFill>
                <a:srgbClr val="000000"/>
              </a:solidFill>
              <a:latin typeface="Calibri"/>
              <a:ea typeface="Calibri"/>
              <a:cs typeface="Calibri"/>
              <a:sym typeface="Calibri"/>
            </a:endParaRPr>
          </a:p>
        </p:txBody>
      </p:sp>
      <p:sp>
        <p:nvSpPr>
          <p:cNvPr id="144" name="Google Shape;144;p3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45" name="Google Shape;145;p3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descr="May 24, 2019, Brazil. In this photo illustration the Ola Cabs logo is displayed on a smartphone." id="146" name="Google Shape;146;p31"/>
          <p:cNvPicPr preferRelativeResize="0"/>
          <p:nvPr/>
        </p:nvPicPr>
        <p:blipFill rotWithShape="1">
          <a:blip r:embed="rId3">
            <a:alphaModFix/>
          </a:blip>
          <a:srcRect b="0" l="0" r="0" t="0"/>
          <a:stretch/>
        </p:blipFill>
        <p:spPr>
          <a:xfrm>
            <a:off x="6060425" y="3011775"/>
            <a:ext cx="2790025" cy="1953025"/>
          </a:xfrm>
          <a:prstGeom prst="rect">
            <a:avLst/>
          </a:prstGeom>
          <a:noFill/>
          <a:ln cap="flat" cmpd="sng" w="19050">
            <a:solidFill>
              <a:srgbClr val="000000"/>
            </a:solidFill>
            <a:prstDash val="solid"/>
            <a:round/>
            <a:headEnd len="sm" w="sm" type="none"/>
            <a:tailEnd len="sm" w="sm" type="none"/>
          </a:ln>
        </p:spPr>
      </p:pic>
      <p:sp>
        <p:nvSpPr>
          <p:cNvPr id="147" name="Google Shape;147;p3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OOPs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7" name="Shape 597"/>
        <p:cNvGrpSpPr/>
        <p:nvPr/>
      </p:nvGrpSpPr>
      <p:grpSpPr>
        <a:xfrm>
          <a:off x="0" y="0"/>
          <a:ext cx="0" cy="0"/>
          <a:chOff x="0" y="0"/>
          <a:chExt cx="0" cy="0"/>
        </a:xfrm>
      </p:grpSpPr>
      <p:sp>
        <p:nvSpPr>
          <p:cNvPr id="598" name="Google Shape;598;p76"/>
          <p:cNvSpPr txBox="1"/>
          <p:nvPr/>
        </p:nvSpPr>
        <p:spPr>
          <a:xfrm>
            <a:off x="564750" y="246500"/>
            <a:ext cx="8014500" cy="2565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An information system can have more than one class.</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As we have seen the student class here there can be other classes also like professors, faculty etc.</a:t>
            </a:r>
            <a:endParaRPr b="0" i="0" sz="2400" u="none" cap="none" strike="noStrike">
              <a:solidFill>
                <a:srgbClr val="000000"/>
              </a:solidFill>
              <a:latin typeface="Calibri"/>
              <a:ea typeface="Calibri"/>
              <a:cs typeface="Calibri"/>
              <a:sym typeface="Calibri"/>
            </a:endParaRPr>
          </a:p>
          <a:p>
            <a:pPr indent="0" lvl="0" marL="9144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A class can have multiple attributes.</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We have rollno, cgpa and name as attributes of student class. </a:t>
            </a:r>
            <a:endParaRPr b="0" i="0" sz="2400" u="none" cap="none" strike="noStrike">
              <a:solidFill>
                <a:srgbClr val="000000"/>
              </a:solidFill>
              <a:latin typeface="Calibri"/>
              <a:ea typeface="Calibri"/>
              <a:cs typeface="Calibri"/>
              <a:sym typeface="Calibri"/>
            </a:endParaRPr>
          </a:p>
        </p:txBody>
      </p:sp>
      <p:sp>
        <p:nvSpPr>
          <p:cNvPr id="599" name="Google Shape;599;p7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0" name="Google Shape;600;p7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1" name="Google Shape;601;p7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02" name="Google Shape;602;p76"/>
          <p:cNvSpPr txBox="1"/>
          <p:nvPr/>
        </p:nvSpPr>
        <p:spPr>
          <a:xfrm>
            <a:off x="507300" y="1435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6" name="Shape 606"/>
        <p:cNvGrpSpPr/>
        <p:nvPr/>
      </p:nvGrpSpPr>
      <p:grpSpPr>
        <a:xfrm>
          <a:off x="0" y="0"/>
          <a:ext cx="0" cy="0"/>
          <a:chOff x="0" y="0"/>
          <a:chExt cx="0" cy="0"/>
        </a:xfrm>
      </p:grpSpPr>
      <p:sp>
        <p:nvSpPr>
          <p:cNvPr id="607" name="Google Shape;607;p77"/>
          <p:cNvSpPr txBox="1"/>
          <p:nvPr/>
        </p:nvSpPr>
        <p:spPr>
          <a:xfrm>
            <a:off x="507300" y="395225"/>
            <a:ext cx="8466000" cy="2565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68300" lvl="0" marL="457200" marR="0" rtl="0" algn="l">
              <a:lnSpc>
                <a:spcPct val="115000"/>
              </a:lnSpc>
              <a:spcBef>
                <a:spcPts val="0"/>
              </a:spcBef>
              <a:spcAft>
                <a:spcPts val="0"/>
              </a:spcAft>
              <a:buClr>
                <a:srgbClr val="000000"/>
              </a:buClr>
              <a:buSzPts val="2200"/>
              <a:buFont typeface="Calibri"/>
              <a:buChar char="●"/>
            </a:pPr>
            <a:r>
              <a:rPr b="0" i="0" lang="en" sz="2200" u="none" cap="none" strike="noStrike">
                <a:solidFill>
                  <a:srgbClr val="000000"/>
                </a:solidFill>
                <a:latin typeface="Calibri"/>
                <a:ea typeface="Calibri"/>
                <a:cs typeface="Calibri"/>
                <a:sym typeface="Calibri"/>
              </a:rPr>
              <a:t>A class can have multiple methods</a:t>
            </a:r>
            <a:endParaRPr b="0" i="0" sz="2200" u="none" cap="none" strike="noStrike">
              <a:solidFill>
                <a:srgbClr val="000000"/>
              </a:solidFill>
              <a:latin typeface="Calibri"/>
              <a:ea typeface="Calibri"/>
              <a:cs typeface="Calibri"/>
              <a:sym typeface="Calibri"/>
            </a:endParaRPr>
          </a:p>
          <a:p>
            <a:pPr indent="-368300" lvl="0" marL="457200" marR="0" rtl="0" algn="l">
              <a:lnSpc>
                <a:spcPct val="115000"/>
              </a:lnSpc>
              <a:spcBef>
                <a:spcPts val="0"/>
              </a:spcBef>
              <a:spcAft>
                <a:spcPts val="0"/>
              </a:spcAft>
              <a:buClr>
                <a:srgbClr val="000000"/>
              </a:buClr>
              <a:buSzPts val="2200"/>
              <a:buFont typeface="Calibri"/>
              <a:buChar char="-"/>
            </a:pPr>
            <a:r>
              <a:rPr b="0" i="0" lang="en" sz="2200" u="none" cap="none" strike="noStrike">
                <a:solidFill>
                  <a:srgbClr val="000000"/>
                </a:solidFill>
                <a:latin typeface="Calibri"/>
                <a:ea typeface="Calibri"/>
                <a:cs typeface="Calibri"/>
                <a:sym typeface="Calibri"/>
              </a:rPr>
              <a:t>Class can have different functions inside it as in student class we have displayProfile and registerCourse as two methods.</a:t>
            </a:r>
            <a:endParaRPr b="0" i="0" sz="2200" u="none" cap="none" strike="noStrike">
              <a:solidFill>
                <a:srgbClr val="000000"/>
              </a:solidFill>
              <a:latin typeface="Calibri"/>
              <a:ea typeface="Calibri"/>
              <a:cs typeface="Calibri"/>
              <a:sym typeface="Calibri"/>
            </a:endParaRPr>
          </a:p>
          <a:p>
            <a:pPr indent="0" lvl="0" marL="9144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9144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08" name="Google Shape;608;p7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09" name="Google Shape;609;p7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10" name="Google Shape;610;p7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11" name="Google Shape;611;p77"/>
          <p:cNvSpPr txBox="1"/>
          <p:nvPr/>
        </p:nvSpPr>
        <p:spPr>
          <a:xfrm>
            <a:off x="507300" y="1435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pic>
        <p:nvPicPr>
          <p:cNvPr id="612" name="Google Shape;612;p77"/>
          <p:cNvPicPr preferRelativeResize="0"/>
          <p:nvPr/>
        </p:nvPicPr>
        <p:blipFill rotWithShape="1">
          <a:blip r:embed="rId3">
            <a:alphaModFix/>
          </a:blip>
          <a:srcRect b="30835" l="12333" r="66387" t="36137"/>
          <a:stretch/>
        </p:blipFill>
        <p:spPr>
          <a:xfrm>
            <a:off x="3904150" y="2142425"/>
            <a:ext cx="3172849" cy="2768675"/>
          </a:xfrm>
          <a:prstGeom prst="rect">
            <a:avLst/>
          </a:prstGeom>
          <a:noFill/>
          <a:ln cap="flat" cmpd="sng" w="38100">
            <a:solidFill>
              <a:srgbClr val="0000FF"/>
            </a:solidFill>
            <a:prstDash val="solid"/>
            <a:round/>
            <a:headEnd len="sm" w="sm" type="none"/>
            <a:tailEnd len="sm" w="sm" type="none"/>
          </a:ln>
        </p:spPr>
      </p:pic>
      <p:sp>
        <p:nvSpPr>
          <p:cNvPr id="613" name="Google Shape;613;p77"/>
          <p:cNvSpPr/>
          <p:nvPr/>
        </p:nvSpPr>
        <p:spPr>
          <a:xfrm>
            <a:off x="2627525" y="4226325"/>
            <a:ext cx="1189800" cy="24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77"/>
          <p:cNvSpPr/>
          <p:nvPr/>
        </p:nvSpPr>
        <p:spPr>
          <a:xfrm>
            <a:off x="2627525" y="2960225"/>
            <a:ext cx="1189800" cy="243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8" name="Shape 618"/>
        <p:cNvGrpSpPr/>
        <p:nvPr/>
      </p:nvGrpSpPr>
      <p:grpSpPr>
        <a:xfrm>
          <a:off x="0" y="0"/>
          <a:ext cx="0" cy="0"/>
          <a:chOff x="0" y="0"/>
          <a:chExt cx="0" cy="0"/>
        </a:xfrm>
      </p:grpSpPr>
      <p:sp>
        <p:nvSpPr>
          <p:cNvPr id="619" name="Google Shape;619;p78"/>
          <p:cNvSpPr txBox="1"/>
          <p:nvPr/>
        </p:nvSpPr>
        <p:spPr>
          <a:xfrm>
            <a:off x="507300" y="754650"/>
            <a:ext cx="8466000" cy="2565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91440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Multiple objects can be created for a single class</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The student class can be used to create various student objects like s1 with rollno-1, cgpa-8 and name-Varsha and S2 with rollno-2, cgpa-9 and name-Pratik.</a:t>
            </a:r>
            <a:endParaRPr b="0" i="0" sz="2400" u="none" cap="none" strike="noStrike">
              <a:solidFill>
                <a:srgbClr val="000000"/>
              </a:solidFill>
              <a:latin typeface="Calibri"/>
              <a:ea typeface="Calibri"/>
              <a:cs typeface="Calibri"/>
              <a:sym typeface="Calibri"/>
            </a:endParaRPr>
          </a:p>
        </p:txBody>
      </p:sp>
      <p:sp>
        <p:nvSpPr>
          <p:cNvPr id="620" name="Google Shape;620;p7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1" name="Google Shape;621;p7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22" name="Google Shape;622;p7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23" name="Google Shape;623;p78"/>
          <p:cNvSpPr txBox="1"/>
          <p:nvPr/>
        </p:nvSpPr>
        <p:spPr>
          <a:xfrm>
            <a:off x="507300" y="1435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7" name="Shape 627"/>
        <p:cNvGrpSpPr/>
        <p:nvPr/>
      </p:nvGrpSpPr>
      <p:grpSpPr>
        <a:xfrm>
          <a:off x="0" y="0"/>
          <a:ext cx="0" cy="0"/>
          <a:chOff x="0" y="0"/>
          <a:chExt cx="0" cy="0"/>
        </a:xfrm>
      </p:grpSpPr>
      <p:sp>
        <p:nvSpPr>
          <p:cNvPr id="628" name="Google Shape;628;p79"/>
          <p:cNvSpPr txBox="1"/>
          <p:nvPr/>
        </p:nvSpPr>
        <p:spPr>
          <a:xfrm>
            <a:off x="278700" y="915775"/>
            <a:ext cx="8014500" cy="2565000"/>
          </a:xfrm>
          <a:prstGeom prst="rect">
            <a:avLst/>
          </a:prstGeom>
          <a:noFill/>
          <a:ln>
            <a:noFill/>
          </a:ln>
        </p:spPr>
        <p:txBody>
          <a:bodyPr anchorCtr="0" anchor="t" bIns="91425" lIns="91425" spcFirstLastPara="1" rIns="91425" wrap="square" tIns="91425">
            <a:noAutofit/>
          </a:bodyPr>
          <a:lstStyle/>
          <a:p>
            <a:pPr indent="-374650" lvl="0" marL="457200" marR="0" rtl="0" algn="l">
              <a:lnSpc>
                <a:spcPct val="115000"/>
              </a:lnSpc>
              <a:spcBef>
                <a:spcPts val="0"/>
              </a:spcBef>
              <a:spcAft>
                <a:spcPts val="0"/>
              </a:spcAft>
              <a:buClr>
                <a:srgbClr val="000000"/>
              </a:buClr>
              <a:buSzPts val="2300"/>
              <a:buFont typeface="Calibri"/>
              <a:buChar char="●"/>
            </a:pPr>
            <a:r>
              <a:rPr b="1" i="0" lang="en" sz="2300" u="none" cap="none" strike="noStrike">
                <a:solidFill>
                  <a:srgbClr val="000000"/>
                </a:solidFill>
                <a:latin typeface="Calibri"/>
                <a:ea typeface="Calibri"/>
                <a:cs typeface="Calibri"/>
                <a:sym typeface="Calibri"/>
              </a:rPr>
              <a:t>State and behaviour of instances: </a:t>
            </a:r>
            <a:endParaRPr b="1" i="0" sz="23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300"/>
              <a:buFont typeface="Arial"/>
              <a:buNone/>
            </a:pPr>
            <a:r>
              <a:t/>
            </a:r>
            <a:endParaRPr b="1" i="0" sz="23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Calibri"/>
                <a:ea typeface="Calibri"/>
                <a:cs typeface="Calibri"/>
                <a:sym typeface="Calibri"/>
              </a:rPr>
              <a:t>Specific values assigned to these </a:t>
            </a:r>
            <a:endParaRPr b="0" i="0" sz="23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Calibri"/>
                <a:ea typeface="Calibri"/>
                <a:cs typeface="Calibri"/>
                <a:sym typeface="Calibri"/>
              </a:rPr>
              <a:t>variables for a given instance is </a:t>
            </a:r>
            <a:endParaRPr b="0" i="0" sz="23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Calibri"/>
                <a:ea typeface="Calibri"/>
                <a:cs typeface="Calibri"/>
                <a:sym typeface="Calibri"/>
              </a:rPr>
              <a:t>represented as the </a:t>
            </a:r>
            <a:r>
              <a:rPr b="1" i="0" lang="en" sz="2300" u="none" cap="none" strike="noStrike">
                <a:solidFill>
                  <a:srgbClr val="000000"/>
                </a:solidFill>
                <a:latin typeface="Calibri"/>
                <a:ea typeface="Calibri"/>
                <a:cs typeface="Calibri"/>
                <a:sym typeface="Calibri"/>
              </a:rPr>
              <a:t>state of that </a:t>
            </a:r>
            <a:endParaRPr b="1" i="0" sz="23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Calibri"/>
                <a:ea typeface="Calibri"/>
                <a:cs typeface="Calibri"/>
                <a:sym typeface="Calibri"/>
              </a:rPr>
              <a:t>object/instance</a:t>
            </a:r>
            <a:r>
              <a:rPr b="0" i="0" lang="en" sz="2300" u="none" cap="none" strike="noStrike">
                <a:solidFill>
                  <a:srgbClr val="000000"/>
                </a:solidFill>
                <a:latin typeface="Calibri"/>
                <a:ea typeface="Calibri"/>
                <a:cs typeface="Calibri"/>
                <a:sym typeface="Calibri"/>
              </a:rPr>
              <a:t>, calling the </a:t>
            </a:r>
            <a:r>
              <a:rPr b="1" i="0" lang="en" sz="2300" u="none" cap="none" strike="noStrike">
                <a:solidFill>
                  <a:srgbClr val="000000"/>
                </a:solidFill>
                <a:latin typeface="Calibri"/>
                <a:ea typeface="Calibri"/>
                <a:cs typeface="Calibri"/>
                <a:sym typeface="Calibri"/>
              </a:rPr>
              <a:t>methods </a:t>
            </a:r>
            <a:endParaRPr b="1" i="0" sz="23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Calibri"/>
                <a:ea typeface="Calibri"/>
                <a:cs typeface="Calibri"/>
                <a:sym typeface="Calibri"/>
              </a:rPr>
              <a:t>would be represented as the </a:t>
            </a:r>
            <a:r>
              <a:rPr b="1" i="0" lang="en" sz="2300" u="none" cap="none" strike="noStrike">
                <a:solidFill>
                  <a:srgbClr val="000000"/>
                </a:solidFill>
                <a:latin typeface="Calibri"/>
                <a:ea typeface="Calibri"/>
                <a:cs typeface="Calibri"/>
                <a:sym typeface="Calibri"/>
              </a:rPr>
              <a:t>behaviour </a:t>
            </a:r>
            <a:endParaRPr b="1" i="0" sz="23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Calibri"/>
                <a:ea typeface="Calibri"/>
                <a:cs typeface="Calibri"/>
                <a:sym typeface="Calibri"/>
              </a:rPr>
              <a:t>of that </a:t>
            </a:r>
            <a:r>
              <a:rPr b="1" i="0" lang="en" sz="2300" u="none" cap="none" strike="noStrike">
                <a:solidFill>
                  <a:srgbClr val="000000"/>
                </a:solidFill>
                <a:latin typeface="Calibri"/>
                <a:ea typeface="Calibri"/>
                <a:cs typeface="Calibri"/>
                <a:sym typeface="Calibri"/>
              </a:rPr>
              <a:t>instance</a:t>
            </a:r>
            <a:r>
              <a:rPr b="0" i="0" lang="en" sz="2300" u="none" cap="none" strike="noStrike">
                <a:solidFill>
                  <a:srgbClr val="000000"/>
                </a:solidFill>
                <a:latin typeface="Calibri"/>
                <a:ea typeface="Calibri"/>
                <a:cs typeface="Calibri"/>
                <a:sym typeface="Calibri"/>
              </a:rPr>
              <a:t>.</a:t>
            </a:r>
            <a:endParaRPr b="0" i="0" sz="23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p:txBody>
      </p:sp>
      <p:sp>
        <p:nvSpPr>
          <p:cNvPr id="629" name="Google Shape;629;p7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0" name="Google Shape;630;p7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1" name="Google Shape;631;p7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32" name="Google Shape;632;p79"/>
          <p:cNvSpPr txBox="1"/>
          <p:nvPr/>
        </p:nvSpPr>
        <p:spPr>
          <a:xfrm>
            <a:off x="507300" y="1440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pic>
        <p:nvPicPr>
          <p:cNvPr id="633" name="Google Shape;633;p79"/>
          <p:cNvPicPr preferRelativeResize="0"/>
          <p:nvPr/>
        </p:nvPicPr>
        <p:blipFill rotWithShape="1">
          <a:blip r:embed="rId3">
            <a:alphaModFix/>
          </a:blip>
          <a:srcRect b="30835" l="12333" r="66387" t="36137"/>
          <a:stretch/>
        </p:blipFill>
        <p:spPr>
          <a:xfrm>
            <a:off x="5704175" y="1237650"/>
            <a:ext cx="3172849" cy="276867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7" name="Shape 637"/>
        <p:cNvGrpSpPr/>
        <p:nvPr/>
      </p:nvGrpSpPr>
      <p:grpSpPr>
        <a:xfrm>
          <a:off x="0" y="0"/>
          <a:ext cx="0" cy="0"/>
          <a:chOff x="0" y="0"/>
          <a:chExt cx="0" cy="0"/>
        </a:xfrm>
      </p:grpSpPr>
      <p:sp>
        <p:nvSpPr>
          <p:cNvPr id="638" name="Google Shape;638;p80"/>
          <p:cNvSpPr txBox="1"/>
          <p:nvPr/>
        </p:nvSpPr>
        <p:spPr>
          <a:xfrm>
            <a:off x="408150" y="30360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rPr b="1" i="0" lang="en" sz="1800" u="sng" cap="none" strike="noStrike">
                <a:solidFill>
                  <a:srgbClr val="000000"/>
                </a:solidFill>
                <a:latin typeface="Calibri"/>
                <a:ea typeface="Calibri"/>
                <a:cs typeface="Calibri"/>
                <a:sym typeface="Calibri"/>
              </a:rPr>
              <a:t>Modelling Real-Life Scenarios Using Classes and Objects</a:t>
            </a:r>
            <a:endParaRPr b="1" i="0" sz="18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000000"/>
                </a:solidFill>
                <a:latin typeface="Calibri"/>
                <a:ea typeface="Calibri"/>
                <a:cs typeface="Calibri"/>
                <a:sym typeface="Calibri"/>
              </a:rPr>
              <a:t>University Information Management System:</a:t>
            </a:r>
            <a:endParaRPr b="1"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00000"/>
              </a:buClr>
              <a:buSzPts val="1800"/>
              <a:buFont typeface="Calibri"/>
              <a:buAutoNum type="arabicPeriod"/>
            </a:pPr>
            <a:r>
              <a:rPr b="1" i="0" lang="en" sz="1800" u="none" cap="none" strike="noStrike">
                <a:solidFill>
                  <a:srgbClr val="000000"/>
                </a:solidFill>
                <a:latin typeface="Calibri"/>
                <a:ea typeface="Calibri"/>
                <a:cs typeface="Calibri"/>
                <a:sym typeface="Calibri"/>
              </a:rPr>
              <a:t>Classes</a:t>
            </a:r>
            <a:endParaRPr b="1"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a. Student</a:t>
            </a:r>
            <a:endParaRPr b="0"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b. Professor</a:t>
            </a:r>
            <a:endParaRPr b="0"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c. Course</a:t>
            </a:r>
            <a:endParaRPr b="0"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00000"/>
              </a:buClr>
              <a:buSzPts val="1800"/>
              <a:buFont typeface="Calibri"/>
              <a:buAutoNum type="arabicPeriod"/>
            </a:pPr>
            <a:r>
              <a:rPr b="1" i="0" lang="en" sz="1800" u="none" cap="none" strike="noStrike">
                <a:solidFill>
                  <a:srgbClr val="000000"/>
                </a:solidFill>
                <a:latin typeface="Calibri"/>
                <a:ea typeface="Calibri"/>
                <a:cs typeface="Calibri"/>
                <a:sym typeface="Calibri"/>
              </a:rPr>
              <a:t>Methods</a:t>
            </a:r>
            <a:endParaRPr b="1"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a. OfferCourse() in Professor class</a:t>
            </a:r>
            <a:endParaRPr b="0"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b. RegisterCourse() in Student class</a:t>
            </a:r>
            <a:endParaRPr b="0"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00000"/>
              </a:buClr>
              <a:buSzPts val="1800"/>
              <a:buFont typeface="Calibri"/>
              <a:buAutoNum type="arabicPeriod"/>
            </a:pPr>
            <a:r>
              <a:rPr b="1" i="0" lang="en" sz="1800" u="none" cap="none" strike="noStrike">
                <a:solidFill>
                  <a:srgbClr val="000000"/>
                </a:solidFill>
                <a:latin typeface="Calibri"/>
                <a:ea typeface="Calibri"/>
                <a:cs typeface="Calibri"/>
                <a:sym typeface="Calibri"/>
              </a:rPr>
              <a:t>Objects</a:t>
            </a:r>
            <a:endParaRPr b="1"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a. Prof. Sujit, Prof Tricha for Professor class</a:t>
            </a:r>
            <a:endParaRPr b="0"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b="0" i="0" lang="en" sz="1800" u="none" cap="none" strike="noStrike">
                <a:solidFill>
                  <a:srgbClr val="000000"/>
                </a:solidFill>
                <a:latin typeface="Calibri"/>
                <a:ea typeface="Calibri"/>
                <a:cs typeface="Calibri"/>
                <a:sym typeface="Calibri"/>
              </a:rPr>
              <a:t>b. Compilers, Internet of things for Course class</a:t>
            </a:r>
            <a:endParaRPr b="0" i="0" sz="1800" u="none" cap="none" strike="noStrike">
              <a:solidFill>
                <a:srgbClr val="000000"/>
              </a:solidFill>
              <a:latin typeface="Calibri"/>
              <a:ea typeface="Calibri"/>
              <a:cs typeface="Calibri"/>
              <a:sym typeface="Calibri"/>
            </a:endParaRPr>
          </a:p>
        </p:txBody>
      </p:sp>
      <p:sp>
        <p:nvSpPr>
          <p:cNvPr id="639" name="Google Shape;639;p8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p8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1" name="Google Shape;641;p8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42" name="Google Shape;642;p80"/>
          <p:cNvSpPr txBox="1"/>
          <p:nvPr/>
        </p:nvSpPr>
        <p:spPr>
          <a:xfrm>
            <a:off x="507300" y="14350"/>
            <a:ext cx="65697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Multiple Objects in a Class: Application</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6" name="Shape 646"/>
        <p:cNvGrpSpPr/>
        <p:nvPr/>
      </p:nvGrpSpPr>
      <p:grpSpPr>
        <a:xfrm>
          <a:off x="0" y="0"/>
          <a:ext cx="0" cy="0"/>
          <a:chOff x="0" y="0"/>
          <a:chExt cx="0" cy="0"/>
        </a:xfrm>
      </p:grpSpPr>
      <p:sp>
        <p:nvSpPr>
          <p:cNvPr id="647" name="Google Shape;647;p8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8" name="Google Shape;648;p8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9" name="Google Shape;649;p8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50" name="Google Shape;650;p81"/>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Now, you know how to create and use objects in your code. So, it’s time to get introduced to constructors, which will help you create classes in a more efficient way.</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Young programmers coding a new project sitting on big laptop with command line. Flat vector illustration of young programmer using programmimg skills. Laptop screen with program code" id="651" name="Google Shape;651;p81"/>
          <p:cNvPicPr preferRelativeResize="0"/>
          <p:nvPr/>
        </p:nvPicPr>
        <p:blipFill rotWithShape="1">
          <a:blip r:embed="rId3">
            <a:alphaModFix/>
          </a:blip>
          <a:srcRect b="0" l="0" r="0" t="0"/>
          <a:stretch/>
        </p:blipFill>
        <p:spPr>
          <a:xfrm>
            <a:off x="3089525" y="2497375"/>
            <a:ext cx="3191175" cy="2249525"/>
          </a:xfrm>
          <a:prstGeom prst="rect">
            <a:avLst/>
          </a:prstGeom>
          <a:noFill/>
          <a:ln>
            <a:noFill/>
          </a:ln>
        </p:spPr>
      </p:pic>
      <p:sp>
        <p:nvSpPr>
          <p:cNvPr id="652" name="Google Shape;652;p8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Constructor</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6" name="Shape 656"/>
        <p:cNvGrpSpPr/>
        <p:nvPr/>
      </p:nvGrpSpPr>
      <p:grpSpPr>
        <a:xfrm>
          <a:off x="0" y="0"/>
          <a:ext cx="0" cy="0"/>
          <a:chOff x="0" y="0"/>
          <a:chExt cx="0" cy="0"/>
        </a:xfrm>
      </p:grpSpPr>
      <p:sp>
        <p:nvSpPr>
          <p:cNvPr id="657" name="Google Shape;657;p8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8" name="Google Shape;658;p8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59" name="Google Shape;659;p8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Constructor</a:t>
            </a:r>
            <a:endParaRPr b="1" i="0" sz="3000" u="none" cap="none" strike="noStrike">
              <a:solidFill>
                <a:srgbClr val="FFFFFF"/>
              </a:solidFill>
              <a:latin typeface="Calibri"/>
              <a:ea typeface="Calibri"/>
              <a:cs typeface="Calibri"/>
              <a:sym typeface="Calibri"/>
            </a:endParaRPr>
          </a:p>
        </p:txBody>
      </p:sp>
      <p:sp>
        <p:nvSpPr>
          <p:cNvPr id="660" name="Google Shape;660;p82"/>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What is a Constructor?</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Constructor is a </a:t>
            </a:r>
            <a:r>
              <a:rPr b="1" i="0" lang="en" sz="2400" u="none" cap="none" strike="noStrike">
                <a:solidFill>
                  <a:srgbClr val="000000"/>
                </a:solidFill>
                <a:latin typeface="Calibri"/>
                <a:ea typeface="Calibri"/>
                <a:cs typeface="Calibri"/>
                <a:sym typeface="Calibri"/>
              </a:rPr>
              <a:t>special type of method </a:t>
            </a:r>
            <a:r>
              <a:rPr b="0" i="0" lang="en" sz="2400" u="none" cap="none" strike="noStrike">
                <a:solidFill>
                  <a:srgbClr val="000000"/>
                </a:solidFill>
                <a:latin typeface="Calibri"/>
                <a:ea typeface="Calibri"/>
                <a:cs typeface="Calibri"/>
                <a:sym typeface="Calibri"/>
              </a:rPr>
              <a:t>used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to </a:t>
            </a:r>
            <a:r>
              <a:rPr b="1" i="0" lang="en" sz="2400" u="none" cap="none" strike="noStrike">
                <a:solidFill>
                  <a:srgbClr val="000000"/>
                </a:solidFill>
                <a:latin typeface="Calibri"/>
                <a:ea typeface="Calibri"/>
                <a:cs typeface="Calibri"/>
                <a:sym typeface="Calibri"/>
              </a:rPr>
              <a:t>initialize an object </a:t>
            </a:r>
            <a:r>
              <a:rPr b="0" i="0" lang="en" sz="2400" u="none" cap="none" strike="noStrike">
                <a:solidFill>
                  <a:srgbClr val="000000"/>
                </a:solidFill>
                <a:latin typeface="Calibri"/>
                <a:ea typeface="Calibri"/>
                <a:cs typeface="Calibri"/>
                <a:sym typeface="Calibri"/>
              </a:rPr>
              <a:t>of a class and define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values of the instance variables of the object.</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You can call a Java constructor </a:t>
            </a:r>
            <a:r>
              <a:rPr b="1" i="0" lang="en" sz="2400" u="none" cap="none" strike="noStrike">
                <a:solidFill>
                  <a:srgbClr val="000000"/>
                </a:solidFill>
                <a:latin typeface="Calibri"/>
                <a:ea typeface="Calibri"/>
                <a:cs typeface="Calibri"/>
                <a:sym typeface="Calibri"/>
              </a:rPr>
              <a:t>while creating </a:t>
            </a:r>
            <a:endParaRPr b="1"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000000"/>
                </a:solidFill>
                <a:latin typeface="Calibri"/>
                <a:ea typeface="Calibri"/>
                <a:cs typeface="Calibri"/>
                <a:sym typeface="Calibri"/>
              </a:rPr>
              <a:t>a new object</a:t>
            </a:r>
            <a:r>
              <a:rPr b="0" i="0" lang="en" sz="2400" u="none" cap="none" strike="noStrike">
                <a:solidFill>
                  <a:srgbClr val="000000"/>
                </a:solidFill>
                <a:latin typeface="Calibri"/>
                <a:ea typeface="Calibri"/>
                <a:cs typeface="Calibri"/>
                <a:sym typeface="Calibri"/>
              </a:rPr>
              <a:t>. It constructs the values for the instance variables, i.e. provides data for the object. This is why it is known as a constructor.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pic>
        <p:nvPicPr>
          <p:cNvPr descr="Initialize jean or denim emblem or badge background. Vector Illustration. Detailed." id="661" name="Google Shape;661;p82"/>
          <p:cNvPicPr preferRelativeResize="0"/>
          <p:nvPr/>
        </p:nvPicPr>
        <p:blipFill rotWithShape="1">
          <a:blip r:embed="rId3">
            <a:alphaModFix/>
          </a:blip>
          <a:srcRect b="0" l="0" r="0" t="0"/>
          <a:stretch/>
        </p:blipFill>
        <p:spPr>
          <a:xfrm>
            <a:off x="6317275" y="1607550"/>
            <a:ext cx="2280725" cy="235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5" name="Shape 665"/>
        <p:cNvGrpSpPr/>
        <p:nvPr/>
      </p:nvGrpSpPr>
      <p:grpSpPr>
        <a:xfrm>
          <a:off x="0" y="0"/>
          <a:ext cx="0" cy="0"/>
          <a:chOff x="0" y="0"/>
          <a:chExt cx="0" cy="0"/>
        </a:xfrm>
      </p:grpSpPr>
      <p:sp>
        <p:nvSpPr>
          <p:cNvPr id="666" name="Google Shape;666;p8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7" name="Google Shape;667;p8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 name="Google Shape;668;p8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Constructor</a:t>
            </a:r>
            <a:endParaRPr b="1" i="0" sz="3000" u="none" cap="none" strike="noStrike">
              <a:solidFill>
                <a:srgbClr val="FFFFFF"/>
              </a:solidFill>
              <a:latin typeface="Calibri"/>
              <a:ea typeface="Calibri"/>
              <a:cs typeface="Calibri"/>
              <a:sym typeface="Calibri"/>
            </a:endParaRPr>
          </a:p>
        </p:txBody>
      </p:sp>
      <p:sp>
        <p:nvSpPr>
          <p:cNvPr id="669" name="Google Shape;669;p83"/>
          <p:cNvSpPr txBox="1"/>
          <p:nvPr/>
        </p:nvSpPr>
        <p:spPr>
          <a:xfrm>
            <a:off x="167175" y="1016275"/>
            <a:ext cx="8596200" cy="63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 We see that everytime we are creating an object for</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 a class we have to do this laboursome activity of</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 initializing its variables to a particular value (like</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Calibri"/>
                <a:ea typeface="Calibri"/>
                <a:cs typeface="Calibri"/>
                <a:sym typeface="Calibri"/>
              </a:rPr>
              <a:t> radius here in the above example for Circle class).</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Calibri"/>
                <a:ea typeface="Calibri"/>
                <a:cs typeface="Calibri"/>
                <a:sym typeface="Calibri"/>
              </a:rPr>
              <a:t> Here we are declaring three objects for Circle class and we have to initialize</a:t>
            </a:r>
            <a:endParaRPr b="0" i="0" sz="2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100" u="none" cap="none" strike="noStrike">
                <a:solidFill>
                  <a:schemeClr val="dk1"/>
                </a:solidFill>
                <a:latin typeface="Calibri"/>
                <a:ea typeface="Calibri"/>
                <a:cs typeface="Calibri"/>
                <a:sym typeface="Calibri"/>
              </a:rPr>
              <a:t> its radius everytime.</a:t>
            </a:r>
            <a:endParaRPr b="0" i="0" sz="2200" u="none" cap="none" strike="noStrike">
              <a:solidFill>
                <a:srgbClr val="000000"/>
              </a:solidFill>
              <a:latin typeface="Calibri"/>
              <a:ea typeface="Calibri"/>
              <a:cs typeface="Calibri"/>
              <a:sym typeface="Calibri"/>
            </a:endParaRPr>
          </a:p>
        </p:txBody>
      </p:sp>
      <p:pic>
        <p:nvPicPr>
          <p:cNvPr id="670" name="Google Shape;670;p83"/>
          <p:cNvPicPr preferRelativeResize="0"/>
          <p:nvPr/>
        </p:nvPicPr>
        <p:blipFill rotWithShape="1">
          <a:blip r:embed="rId3">
            <a:alphaModFix/>
          </a:blip>
          <a:srcRect b="0" l="0" r="0" t="0"/>
          <a:stretch/>
        </p:blipFill>
        <p:spPr>
          <a:xfrm>
            <a:off x="6404129" y="910125"/>
            <a:ext cx="2359250" cy="1924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4" name="Shape 674"/>
        <p:cNvGrpSpPr/>
        <p:nvPr/>
      </p:nvGrpSpPr>
      <p:grpSpPr>
        <a:xfrm>
          <a:off x="0" y="0"/>
          <a:ext cx="0" cy="0"/>
          <a:chOff x="0" y="0"/>
          <a:chExt cx="0" cy="0"/>
        </a:xfrm>
      </p:grpSpPr>
      <p:sp>
        <p:nvSpPr>
          <p:cNvPr id="675" name="Google Shape;675;p8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6" name="Google Shape;676;p8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7" name="Google Shape;677;p8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Constructor</a:t>
            </a:r>
            <a:endParaRPr b="1" i="0" sz="3000" u="none" cap="none" strike="noStrike">
              <a:solidFill>
                <a:srgbClr val="FFFFFF"/>
              </a:solidFill>
              <a:latin typeface="Calibri"/>
              <a:ea typeface="Calibri"/>
              <a:cs typeface="Calibri"/>
              <a:sym typeface="Calibri"/>
            </a:endParaRPr>
          </a:p>
        </p:txBody>
      </p:sp>
      <p:sp>
        <p:nvSpPr>
          <p:cNvPr id="678" name="Google Shape;678;p84"/>
          <p:cNvSpPr txBox="1"/>
          <p:nvPr/>
        </p:nvSpPr>
        <p:spPr>
          <a:xfrm>
            <a:off x="161100" y="421375"/>
            <a:ext cx="8596200" cy="63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The fact that we have to do this as 2 seperate instructions in our code to make our code particularly error prone but there can be an instance where you can forget to initialize the radius attribute of any object to a particular value. This is not desirable to us which makes this practice inefficient.</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Calibri"/>
                <a:ea typeface="Calibri"/>
                <a:cs typeface="Calibri"/>
                <a:sym typeface="Calibri"/>
              </a:rPr>
              <a:t>So we need to have some mechanism to ensure that any object creation out of a class is done using a safe and efficient mechanism.</a:t>
            </a:r>
            <a:endParaRPr b="0" i="0" sz="2100" u="none" cap="none" strike="noStrike">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2" name="Shape 682"/>
        <p:cNvGrpSpPr/>
        <p:nvPr/>
      </p:nvGrpSpPr>
      <p:grpSpPr>
        <a:xfrm>
          <a:off x="0" y="0"/>
          <a:ext cx="0" cy="0"/>
          <a:chOff x="0" y="0"/>
          <a:chExt cx="0" cy="0"/>
        </a:xfrm>
      </p:grpSpPr>
      <p:sp>
        <p:nvSpPr>
          <p:cNvPr id="683" name="Google Shape;683;p85"/>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Constructor will initialize the value of Circle variable radius as soon as object of Circle class is created.</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So, there is no need to initialize the value of radius again and again when the object is created.</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84" name="Google Shape;684;p8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5" name="Google Shape;685;p8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6" name="Google Shape;686;p8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87" name="Google Shape;687;p85"/>
          <p:cNvSpPr txBox="1"/>
          <p:nvPr/>
        </p:nvSpPr>
        <p:spPr>
          <a:xfrm>
            <a:off x="2702350" y="1908675"/>
            <a:ext cx="3643800" cy="37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4C1130"/>
                </a:solidFill>
                <a:latin typeface="Arial"/>
                <a:ea typeface="Arial"/>
                <a:cs typeface="Arial"/>
                <a:sym typeface="Arial"/>
              </a:rPr>
              <a:t>Constructor of class Circle</a:t>
            </a:r>
            <a:endParaRPr b="1" i="0" sz="1800" u="none" cap="none" strike="noStrike">
              <a:solidFill>
                <a:srgbClr val="4C1130"/>
              </a:solidFill>
              <a:latin typeface="Arial"/>
              <a:ea typeface="Arial"/>
              <a:cs typeface="Arial"/>
              <a:sym typeface="Arial"/>
            </a:endParaRPr>
          </a:p>
        </p:txBody>
      </p:sp>
      <p:sp>
        <p:nvSpPr>
          <p:cNvPr id="688" name="Google Shape;688;p8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Constructor</a:t>
            </a:r>
            <a:endParaRPr b="1" i="0" sz="3000" u="none" cap="none" strike="noStrike">
              <a:solidFill>
                <a:srgbClr val="FFFFFF"/>
              </a:solidFill>
              <a:latin typeface="Calibri"/>
              <a:ea typeface="Calibri"/>
              <a:cs typeface="Calibri"/>
              <a:sym typeface="Calibri"/>
            </a:endParaRPr>
          </a:p>
        </p:txBody>
      </p:sp>
      <p:pic>
        <p:nvPicPr>
          <p:cNvPr id="689" name="Google Shape;689;p85"/>
          <p:cNvPicPr preferRelativeResize="0"/>
          <p:nvPr/>
        </p:nvPicPr>
        <p:blipFill rotWithShape="1">
          <a:blip r:embed="rId3">
            <a:alphaModFix/>
          </a:blip>
          <a:srcRect b="53012" l="11927" r="72682" t="36574"/>
          <a:stretch/>
        </p:blipFill>
        <p:spPr>
          <a:xfrm>
            <a:off x="3265575" y="915774"/>
            <a:ext cx="2497950" cy="95022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 name="Shape 151"/>
        <p:cNvGrpSpPr/>
        <p:nvPr/>
      </p:nvGrpSpPr>
      <p:grpSpPr>
        <a:xfrm>
          <a:off x="0" y="0"/>
          <a:ext cx="0" cy="0"/>
          <a:chOff x="0" y="0"/>
          <a:chExt cx="0" cy="0"/>
        </a:xfrm>
      </p:grpSpPr>
      <p:sp>
        <p:nvSpPr>
          <p:cNvPr id="152" name="Google Shape;152;p3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p32"/>
          <p:cNvSpPr txBox="1"/>
          <p:nvPr/>
        </p:nvSpPr>
        <p:spPr>
          <a:xfrm>
            <a:off x="198300" y="903375"/>
            <a:ext cx="87252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154" name="Google Shape;154;p3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5" name="Google Shape;155;p3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56" name="Google Shape;156;p3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OOPs</a:t>
            </a:r>
            <a:endParaRPr b="1" i="0" sz="3000" u="none" cap="none" strike="noStrike">
              <a:solidFill>
                <a:srgbClr val="FFFFFF"/>
              </a:solidFill>
              <a:latin typeface="Calibri"/>
              <a:ea typeface="Calibri"/>
              <a:cs typeface="Calibri"/>
              <a:sym typeface="Calibri"/>
            </a:endParaRPr>
          </a:p>
        </p:txBody>
      </p:sp>
      <p:pic>
        <p:nvPicPr>
          <p:cNvPr id="157" name="Google Shape;157;p32"/>
          <p:cNvPicPr preferRelativeResize="0"/>
          <p:nvPr/>
        </p:nvPicPr>
        <p:blipFill rotWithShape="1">
          <a:blip r:embed="rId3">
            <a:alphaModFix/>
          </a:blip>
          <a:srcRect b="21806" l="0" r="0" t="0"/>
          <a:stretch/>
        </p:blipFill>
        <p:spPr>
          <a:xfrm>
            <a:off x="685900" y="636900"/>
            <a:ext cx="7400350" cy="2639925"/>
          </a:xfrm>
          <a:prstGeom prst="rect">
            <a:avLst/>
          </a:prstGeom>
          <a:noFill/>
          <a:ln>
            <a:noFill/>
          </a:ln>
        </p:spPr>
      </p:pic>
      <p:sp>
        <p:nvSpPr>
          <p:cNvPr id="158" name="Google Shape;158;p32"/>
          <p:cNvSpPr txBox="1"/>
          <p:nvPr/>
        </p:nvSpPr>
        <p:spPr>
          <a:xfrm>
            <a:off x="198300" y="3622725"/>
            <a:ext cx="89967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Calibri"/>
                <a:ea typeface="Calibri"/>
                <a:cs typeface="Calibri"/>
                <a:sym typeface="Calibri"/>
              </a:rPr>
              <a:t>Now every team has to work on writing the user code for payments services. So, do you think each of them write a separate code for implementing payments? Will that be the most efficient way to build the product?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3" name="Shape 693"/>
        <p:cNvGrpSpPr/>
        <p:nvPr/>
      </p:nvGrpSpPr>
      <p:grpSpPr>
        <a:xfrm>
          <a:off x="0" y="0"/>
          <a:ext cx="0" cy="0"/>
          <a:chOff x="0" y="0"/>
          <a:chExt cx="0" cy="0"/>
        </a:xfrm>
      </p:grpSpPr>
      <p:sp>
        <p:nvSpPr>
          <p:cNvPr id="694" name="Google Shape;694;p86"/>
          <p:cNvSpPr txBox="1"/>
          <p:nvPr/>
        </p:nvSpPr>
        <p:spPr>
          <a:xfrm>
            <a:off x="649275" y="304410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Rather, the values for radius variable for different objects can be passed as  parameters while creating  the objects.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These values act as an argument to constructor method.</a:t>
            </a:r>
            <a:endParaRPr b="0" i="0" sz="2400" u="none" cap="none" strike="noStrike">
              <a:solidFill>
                <a:srgbClr val="000000"/>
              </a:solidFill>
              <a:latin typeface="Calibri"/>
              <a:ea typeface="Calibri"/>
              <a:cs typeface="Calibri"/>
              <a:sym typeface="Calibri"/>
            </a:endParaRPr>
          </a:p>
        </p:txBody>
      </p:sp>
      <p:sp>
        <p:nvSpPr>
          <p:cNvPr id="695" name="Google Shape;695;p8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6" name="Google Shape;696;p8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7" name="Google Shape;697;p8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698" name="Google Shape;698;p8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Constructor</a:t>
            </a:r>
            <a:endParaRPr b="1" i="0" sz="3000" u="none" cap="none" strike="noStrike">
              <a:solidFill>
                <a:srgbClr val="FFFFFF"/>
              </a:solidFill>
              <a:latin typeface="Calibri"/>
              <a:ea typeface="Calibri"/>
              <a:cs typeface="Calibri"/>
              <a:sym typeface="Calibri"/>
            </a:endParaRPr>
          </a:p>
        </p:txBody>
      </p:sp>
      <p:pic>
        <p:nvPicPr>
          <p:cNvPr id="699" name="Google Shape;699;p86"/>
          <p:cNvPicPr preferRelativeResize="0"/>
          <p:nvPr/>
        </p:nvPicPr>
        <p:blipFill rotWithShape="1">
          <a:blip r:embed="rId3">
            <a:alphaModFix/>
          </a:blip>
          <a:srcRect b="39753" l="12351" r="55000" t="37103"/>
          <a:stretch/>
        </p:blipFill>
        <p:spPr>
          <a:xfrm>
            <a:off x="2178550" y="789875"/>
            <a:ext cx="4955950" cy="1975250"/>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3" name="Shape 703"/>
        <p:cNvGrpSpPr/>
        <p:nvPr/>
      </p:nvGrpSpPr>
      <p:grpSpPr>
        <a:xfrm>
          <a:off x="0" y="0"/>
          <a:ext cx="0" cy="0"/>
          <a:chOff x="0" y="0"/>
          <a:chExt cx="0" cy="0"/>
        </a:xfrm>
      </p:grpSpPr>
      <p:sp>
        <p:nvSpPr>
          <p:cNvPr id="704" name="Google Shape;704;p87"/>
          <p:cNvSpPr txBox="1"/>
          <p:nvPr/>
        </p:nvSpPr>
        <p:spPr>
          <a:xfrm>
            <a:off x="507300" y="740150"/>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this Keyword</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a:t>
            </a:r>
            <a:r>
              <a:rPr b="1" i="0" lang="en" sz="2400" u="none" cap="none" strike="noStrike">
                <a:solidFill>
                  <a:srgbClr val="000000"/>
                </a:solidFill>
                <a:latin typeface="Calibri"/>
                <a:ea typeface="Calibri"/>
                <a:cs typeface="Calibri"/>
                <a:sym typeface="Calibri"/>
              </a:rPr>
              <a:t> 'this' </a:t>
            </a:r>
            <a:r>
              <a:rPr b="0" i="0" lang="en" sz="2400" u="none" cap="none" strike="noStrike">
                <a:solidFill>
                  <a:srgbClr val="000000"/>
                </a:solidFill>
                <a:latin typeface="Calibri"/>
                <a:ea typeface="Calibri"/>
                <a:cs typeface="Calibri"/>
                <a:sym typeface="Calibri"/>
              </a:rPr>
              <a:t>keyword is often used in classes to </a:t>
            </a:r>
            <a:r>
              <a:rPr b="1" i="0" lang="en" sz="2400" u="none" cap="none" strike="noStrike">
                <a:solidFill>
                  <a:srgbClr val="000000"/>
                </a:solidFill>
                <a:latin typeface="Calibri"/>
                <a:ea typeface="Calibri"/>
                <a:cs typeface="Calibri"/>
                <a:sym typeface="Calibri"/>
              </a:rPr>
              <a:t>refer to instance variables</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'this' keyword is used to </a:t>
            </a:r>
            <a:r>
              <a:rPr b="1" i="0" lang="en" sz="2400" u="none" cap="none" strike="noStrike">
                <a:solidFill>
                  <a:srgbClr val="000000"/>
                </a:solidFill>
                <a:latin typeface="Calibri"/>
                <a:ea typeface="Calibri"/>
                <a:cs typeface="Calibri"/>
                <a:sym typeface="Calibri"/>
              </a:rPr>
              <a:t>distinguish the instance variables from parameters </a:t>
            </a:r>
            <a:r>
              <a:rPr b="0" i="0" lang="en" sz="2400" u="none" cap="none" strike="noStrike">
                <a:solidFill>
                  <a:srgbClr val="000000"/>
                </a:solidFill>
                <a:latin typeface="Calibri"/>
                <a:ea typeface="Calibri"/>
                <a:cs typeface="Calibri"/>
                <a:sym typeface="Calibri"/>
              </a:rPr>
              <a:t>that have the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names as the instance variable,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and makes declaring of a constructor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easier.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05" name="Google Shape;705;p87"/>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6" name="Google Shape;706;p87"/>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07" name="Google Shape;707;p87"/>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this Keyword</a:t>
            </a:r>
            <a:endParaRPr b="1" i="0" sz="3000" u="none" cap="none" strike="noStrike">
              <a:solidFill>
                <a:srgbClr val="FFFFFF"/>
              </a:solidFill>
              <a:latin typeface="Calibri"/>
              <a:ea typeface="Calibri"/>
              <a:cs typeface="Calibri"/>
              <a:sym typeface="Calibri"/>
            </a:endParaRPr>
          </a:p>
        </p:txBody>
      </p:sp>
      <p:pic>
        <p:nvPicPr>
          <p:cNvPr id="708" name="Google Shape;708;p87"/>
          <p:cNvPicPr preferRelativeResize="0"/>
          <p:nvPr/>
        </p:nvPicPr>
        <p:blipFill rotWithShape="1">
          <a:blip r:embed="rId3">
            <a:alphaModFix/>
          </a:blip>
          <a:srcRect b="50106" l="12198" r="68554" t="37503"/>
          <a:stretch/>
        </p:blipFill>
        <p:spPr>
          <a:xfrm>
            <a:off x="5329874" y="3408399"/>
            <a:ext cx="3495099" cy="126482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2" name="Shape 712"/>
        <p:cNvGrpSpPr/>
        <p:nvPr/>
      </p:nvGrpSpPr>
      <p:grpSpPr>
        <a:xfrm>
          <a:off x="0" y="0"/>
          <a:ext cx="0" cy="0"/>
          <a:chOff x="0" y="0"/>
          <a:chExt cx="0" cy="0"/>
        </a:xfrm>
      </p:grpSpPr>
      <p:sp>
        <p:nvSpPr>
          <p:cNvPr id="713" name="Google Shape;713;p88"/>
          <p:cNvSpPr txBox="1"/>
          <p:nvPr/>
        </p:nvSpPr>
        <p:spPr>
          <a:xfrm>
            <a:off x="507300" y="10681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The 'this' keyword is used to refer to the current class instance variable. If there is ambiguity between the instance variables and parameters, this keyword resolves the problem.</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For example, if there is an instance variable named name declared inside a class, it can be referred to as this.name in all the methods within that class.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14" name="Google Shape;714;p88"/>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5" name="Google Shape;715;p88"/>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16" name="Google Shape;716;p8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17" name="Google Shape;717;p88"/>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this Keyword</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1" name="Shape 721"/>
        <p:cNvGrpSpPr/>
        <p:nvPr/>
      </p:nvGrpSpPr>
      <p:grpSpPr>
        <a:xfrm>
          <a:off x="0" y="0"/>
          <a:ext cx="0" cy="0"/>
          <a:chOff x="0" y="0"/>
          <a:chExt cx="0" cy="0"/>
        </a:xfrm>
      </p:grpSpPr>
      <p:sp>
        <p:nvSpPr>
          <p:cNvPr id="722" name="Google Shape;722;p89"/>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Even if there is no ambiguity, there is no harm in using this operator whenever you want to use the instance variables.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this.radius refers to the instance variable of class Circle.</a:t>
            </a:r>
            <a:endParaRPr b="0" i="0" sz="2400" u="none" cap="none" strike="noStrike">
              <a:solidFill>
                <a:srgbClr val="000000"/>
              </a:solidFill>
              <a:latin typeface="Calibri"/>
              <a:ea typeface="Calibri"/>
              <a:cs typeface="Calibri"/>
              <a:sym typeface="Calibri"/>
            </a:endParaRPr>
          </a:p>
        </p:txBody>
      </p:sp>
      <p:sp>
        <p:nvSpPr>
          <p:cNvPr id="723" name="Google Shape;723;p89"/>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4" name="Google Shape;724;p89"/>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25" name="Google Shape;725;p8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26" name="Google Shape;726;p89"/>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this Keyword</a:t>
            </a:r>
            <a:endParaRPr b="1" i="0" sz="3000" u="none" cap="none" strike="noStrike">
              <a:solidFill>
                <a:srgbClr val="FFFFFF"/>
              </a:solidFill>
              <a:latin typeface="Calibri"/>
              <a:ea typeface="Calibri"/>
              <a:cs typeface="Calibri"/>
              <a:sym typeface="Calibri"/>
            </a:endParaRPr>
          </a:p>
        </p:txBody>
      </p:sp>
      <p:pic>
        <p:nvPicPr>
          <p:cNvPr id="727" name="Google Shape;727;p89"/>
          <p:cNvPicPr preferRelativeResize="0"/>
          <p:nvPr/>
        </p:nvPicPr>
        <p:blipFill rotWithShape="1">
          <a:blip r:embed="rId3">
            <a:alphaModFix/>
          </a:blip>
          <a:srcRect b="50001" l="11519" r="56491" t="38064"/>
          <a:stretch/>
        </p:blipFill>
        <p:spPr>
          <a:xfrm>
            <a:off x="1616750" y="2106976"/>
            <a:ext cx="5554474" cy="1165025"/>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1" name="Shape 731"/>
        <p:cNvGrpSpPr/>
        <p:nvPr/>
      </p:nvGrpSpPr>
      <p:grpSpPr>
        <a:xfrm>
          <a:off x="0" y="0"/>
          <a:ext cx="0" cy="0"/>
          <a:chOff x="0" y="0"/>
          <a:chExt cx="0" cy="0"/>
        </a:xfrm>
      </p:grpSpPr>
      <p:sp>
        <p:nvSpPr>
          <p:cNvPr id="732" name="Google Shape;732;p90"/>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p90"/>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4" name="Google Shape;734;p90"/>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Types of Constructors</a:t>
            </a:r>
            <a:endParaRPr b="1" i="0" sz="3000" u="none" cap="none" strike="noStrike">
              <a:solidFill>
                <a:srgbClr val="FFFFFF"/>
              </a:solidFill>
              <a:latin typeface="Calibri"/>
              <a:ea typeface="Calibri"/>
              <a:cs typeface="Calibri"/>
              <a:sym typeface="Calibri"/>
            </a:endParaRPr>
          </a:p>
        </p:txBody>
      </p:sp>
      <p:sp>
        <p:nvSpPr>
          <p:cNvPr id="735" name="Google Shape;735;p90"/>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Types of Constructors</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Constructors are of two types: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Parameterized constructor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381000" lvl="0" marL="457200" marR="0" rtl="0" algn="l">
              <a:lnSpc>
                <a:spcPct val="115000"/>
              </a:lnSpc>
              <a:spcBef>
                <a:spcPts val="0"/>
              </a:spcBef>
              <a:spcAft>
                <a:spcPts val="0"/>
              </a:spcAft>
              <a:buClr>
                <a:srgbClr val="000000"/>
              </a:buClr>
              <a:buSzPts val="2400"/>
              <a:buFont typeface="Calibri"/>
              <a:buChar char="●"/>
            </a:pPr>
            <a:r>
              <a:rPr b="0" i="0" lang="en" sz="2400" u="none" cap="none" strike="noStrike">
                <a:solidFill>
                  <a:srgbClr val="000000"/>
                </a:solidFill>
                <a:latin typeface="Calibri"/>
                <a:ea typeface="Calibri"/>
                <a:cs typeface="Calibri"/>
                <a:sym typeface="Calibri"/>
              </a:rPr>
              <a:t>Default constructor</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1" i="0" sz="2400" u="sng" cap="none" strike="noStrike">
              <a:solidFill>
                <a:srgbClr val="000000"/>
              </a:solidFill>
              <a:latin typeface="Calibri"/>
              <a:ea typeface="Calibri"/>
              <a:cs typeface="Calibri"/>
              <a:sym typeface="Calibri"/>
            </a:endParaRPr>
          </a:p>
        </p:txBody>
      </p:sp>
      <p:pic>
        <p:nvPicPr>
          <p:cNvPr descr="Man is sitting on the big laptop and working. Flat modern illustration of young programmer coding a new project using computer" id="736" name="Google Shape;736;p90"/>
          <p:cNvPicPr preferRelativeResize="0"/>
          <p:nvPr/>
        </p:nvPicPr>
        <p:blipFill rotWithShape="1">
          <a:blip r:embed="rId3">
            <a:alphaModFix/>
          </a:blip>
          <a:srcRect b="0" l="0" r="0" t="0"/>
          <a:stretch/>
        </p:blipFill>
        <p:spPr>
          <a:xfrm>
            <a:off x="5108775" y="1784700"/>
            <a:ext cx="3413025" cy="2736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0" name="Shape 740"/>
        <p:cNvGrpSpPr/>
        <p:nvPr/>
      </p:nvGrpSpPr>
      <p:grpSpPr>
        <a:xfrm>
          <a:off x="0" y="0"/>
          <a:ext cx="0" cy="0"/>
          <a:chOff x="0" y="0"/>
          <a:chExt cx="0" cy="0"/>
        </a:xfrm>
      </p:grpSpPr>
      <p:sp>
        <p:nvSpPr>
          <p:cNvPr id="741" name="Google Shape;741;p91"/>
          <p:cNvSpPr txBox="1"/>
          <p:nvPr/>
        </p:nvSpPr>
        <p:spPr>
          <a:xfrm>
            <a:off x="507300" y="9157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Parameterized Constructor</a:t>
            </a:r>
            <a:r>
              <a:rPr b="0" i="0" lang="en" sz="2400" u="none" cap="none" strike="noStrike">
                <a:solidFill>
                  <a:srgbClr val="000000"/>
                </a:solidFill>
                <a:latin typeface="Calibri"/>
                <a:ea typeface="Calibri"/>
                <a:cs typeface="Calibri"/>
                <a:sym typeface="Calibri"/>
              </a:rPr>
              <a:t>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 constructor that has parameters is known as a parameterized constructor. A parameterized constructor is used to assign different values to the instance variables of distinct objects.</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2" name="Google Shape;742;p91"/>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3" name="Google Shape;743;p91"/>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4" name="Google Shape;744;p9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45" name="Google Shape;745;p91"/>
          <p:cNvSpPr/>
          <p:nvPr/>
        </p:nvSpPr>
        <p:spPr>
          <a:xfrm>
            <a:off x="653475" y="3616600"/>
            <a:ext cx="7774416" cy="6531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class name(___ , ___, .....)</a:t>
            </a:r>
          </a:p>
        </p:txBody>
      </p:sp>
      <p:sp>
        <p:nvSpPr>
          <p:cNvPr id="746" name="Google Shape;746;p91"/>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Types of Constructors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0" name="Shape 750"/>
        <p:cNvGrpSpPr/>
        <p:nvPr/>
      </p:nvGrpSpPr>
      <p:grpSpPr>
        <a:xfrm>
          <a:off x="0" y="0"/>
          <a:ext cx="0" cy="0"/>
          <a:chOff x="0" y="0"/>
          <a:chExt cx="0" cy="0"/>
        </a:xfrm>
      </p:grpSpPr>
      <p:sp>
        <p:nvSpPr>
          <p:cNvPr id="751" name="Google Shape;751;p92"/>
          <p:cNvSpPr txBox="1"/>
          <p:nvPr/>
        </p:nvSpPr>
        <p:spPr>
          <a:xfrm>
            <a:off x="507300" y="8395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sng" cap="none" strike="noStrike">
                <a:solidFill>
                  <a:srgbClr val="000000"/>
                </a:solidFill>
                <a:latin typeface="Calibri"/>
                <a:ea typeface="Calibri"/>
                <a:cs typeface="Calibri"/>
                <a:sym typeface="Calibri"/>
              </a:rPr>
              <a:t>Default Constructor</a:t>
            </a:r>
            <a:endParaRPr b="1" i="0" sz="2400" u="sng"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A constructor that has no parameter and does nothing apart from creating a new object is known as a default constructor.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rgbClr val="000000"/>
                </a:solidFill>
                <a:latin typeface="Calibri"/>
                <a:ea typeface="Calibri"/>
                <a:cs typeface="Calibri"/>
                <a:sym typeface="Calibri"/>
              </a:rPr>
              <a:t>It is a method that need not be declared if there is no parameterized constructor. The compiler will declare it itself whenever the object for that class is created.</a:t>
            </a:r>
            <a:endParaRPr b="0" i="0" sz="2400" u="none" cap="none" strike="noStrike">
              <a:solidFill>
                <a:srgbClr val="000000"/>
              </a:solidFill>
              <a:latin typeface="Calibri"/>
              <a:ea typeface="Calibri"/>
              <a:cs typeface="Calibri"/>
              <a:sym typeface="Calibri"/>
            </a:endParaRPr>
          </a:p>
        </p:txBody>
      </p:sp>
      <p:sp>
        <p:nvSpPr>
          <p:cNvPr id="752" name="Google Shape;752;p92"/>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3" name="Google Shape;753;p92"/>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54" name="Google Shape;754;p9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55" name="Google Shape;755;p92"/>
          <p:cNvSpPr/>
          <p:nvPr/>
        </p:nvSpPr>
        <p:spPr>
          <a:xfrm>
            <a:off x="1561650" y="2811775"/>
            <a:ext cx="5651656" cy="8214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class name( )</a:t>
            </a:r>
          </a:p>
        </p:txBody>
      </p:sp>
      <p:sp>
        <p:nvSpPr>
          <p:cNvPr id="756" name="Google Shape;756;p92"/>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Types of Constructors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0" name="Shape 760"/>
        <p:cNvGrpSpPr/>
        <p:nvPr/>
      </p:nvGrpSpPr>
      <p:grpSpPr>
        <a:xfrm>
          <a:off x="0" y="0"/>
          <a:ext cx="0" cy="0"/>
          <a:chOff x="0" y="0"/>
          <a:chExt cx="0" cy="0"/>
        </a:xfrm>
      </p:grpSpPr>
      <p:sp>
        <p:nvSpPr>
          <p:cNvPr id="761" name="Google Shape;761;p9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2" name="Google Shape;762;p9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63" name="Google Shape;763;p9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64" name="Google Shape;764;p93"/>
          <p:cNvSpPr txBox="1"/>
          <p:nvPr/>
        </p:nvSpPr>
        <p:spPr>
          <a:xfrm>
            <a:off x="507300" y="835750"/>
            <a:ext cx="8063700" cy="388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You can also declare it yourself and leave it  empty in case of a declaration of other  parameterized constructors.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When an object will be created with no parameters, then this default constructor will be called and the value of instance variable radius will be zero.</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65" name="Google Shape;765;p9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Types of Constructors</a:t>
            </a:r>
            <a:endParaRPr b="1" i="0" sz="3000" u="none" cap="none" strike="noStrike">
              <a:solidFill>
                <a:srgbClr val="FFFFFF"/>
              </a:solidFill>
              <a:latin typeface="Calibri"/>
              <a:ea typeface="Calibri"/>
              <a:cs typeface="Calibri"/>
              <a:sym typeface="Calibri"/>
            </a:endParaRPr>
          </a:p>
        </p:txBody>
      </p:sp>
      <p:pic>
        <p:nvPicPr>
          <p:cNvPr id="766" name="Google Shape;766;p93"/>
          <p:cNvPicPr preferRelativeResize="0"/>
          <p:nvPr/>
        </p:nvPicPr>
        <p:blipFill rotWithShape="1">
          <a:blip r:embed="rId3">
            <a:alphaModFix/>
          </a:blip>
          <a:srcRect b="50106" l="11520" r="70994" t="31847"/>
          <a:stretch/>
        </p:blipFill>
        <p:spPr>
          <a:xfrm>
            <a:off x="2799075" y="1879650"/>
            <a:ext cx="3099649" cy="1798401"/>
          </a:xfrm>
          <a:prstGeom prst="rect">
            <a:avLst/>
          </a:prstGeom>
          <a:noFill/>
          <a:ln cap="flat" cmpd="sng" w="38100">
            <a:solidFill>
              <a:srgbClr val="0000FF"/>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0" name="Shape 770"/>
        <p:cNvGrpSpPr/>
        <p:nvPr/>
      </p:nvGrpSpPr>
      <p:grpSpPr>
        <a:xfrm>
          <a:off x="0" y="0"/>
          <a:ext cx="0" cy="0"/>
          <a:chOff x="0" y="0"/>
          <a:chExt cx="0" cy="0"/>
        </a:xfrm>
      </p:grpSpPr>
      <p:sp>
        <p:nvSpPr>
          <p:cNvPr id="771" name="Google Shape;771;p94"/>
          <p:cNvSpPr txBox="1"/>
          <p:nvPr/>
        </p:nvSpPr>
        <p:spPr>
          <a:xfrm>
            <a:off x="507300" y="1144375"/>
            <a:ext cx="80145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This is because default constructors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assign default values to the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instance variables of the objects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b="0" i="0" lang="en" sz="2400" u="none" cap="none" strike="noStrike">
                <a:solidFill>
                  <a:schemeClr val="dk1"/>
                </a:solidFill>
                <a:latin typeface="Calibri"/>
                <a:ea typeface="Calibri"/>
                <a:cs typeface="Calibri"/>
                <a:sym typeface="Calibri"/>
              </a:rPr>
              <a:t>depending on the type, for </a:t>
            </a:r>
            <a:endParaRPr b="0" i="0" sz="24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400" u="none" cap="none" strike="noStrike">
                <a:solidFill>
                  <a:schemeClr val="dk1"/>
                </a:solidFill>
                <a:latin typeface="Calibri"/>
                <a:ea typeface="Calibri"/>
                <a:cs typeface="Calibri"/>
                <a:sym typeface="Calibri"/>
              </a:rPr>
              <a:t>example, 0, null, etc. </a:t>
            </a:r>
            <a:endParaRPr b="0" i="0" sz="24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72" name="Google Shape;772;p9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3" name="Google Shape;773;p9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74" name="Google Shape;774;p9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pic>
        <p:nvPicPr>
          <p:cNvPr id="775" name="Google Shape;775;p94"/>
          <p:cNvPicPr preferRelativeResize="0"/>
          <p:nvPr/>
        </p:nvPicPr>
        <p:blipFill rotWithShape="1">
          <a:blip r:embed="rId3">
            <a:alphaModFix/>
          </a:blip>
          <a:srcRect b="69887" l="51232" r="26808" t="12365"/>
          <a:stretch/>
        </p:blipFill>
        <p:spPr>
          <a:xfrm>
            <a:off x="4905525" y="2080700"/>
            <a:ext cx="3978000" cy="1807574"/>
          </a:xfrm>
          <a:prstGeom prst="rect">
            <a:avLst/>
          </a:prstGeom>
          <a:noFill/>
          <a:ln cap="flat" cmpd="sng" w="38100">
            <a:solidFill>
              <a:schemeClr val="dk1"/>
            </a:solidFill>
            <a:prstDash val="solid"/>
            <a:round/>
            <a:headEnd len="sm" w="sm" type="none"/>
            <a:tailEnd len="sm" w="sm" type="none"/>
          </a:ln>
        </p:spPr>
      </p:pic>
      <p:sp>
        <p:nvSpPr>
          <p:cNvPr id="776" name="Google Shape;776;p9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Types of Constructors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0" name="Shape 780"/>
        <p:cNvGrpSpPr/>
        <p:nvPr/>
      </p:nvGrpSpPr>
      <p:grpSpPr>
        <a:xfrm>
          <a:off x="0" y="0"/>
          <a:ext cx="0" cy="0"/>
          <a:chOff x="0" y="0"/>
          <a:chExt cx="0" cy="0"/>
        </a:xfrm>
      </p:grpSpPr>
      <p:sp>
        <p:nvSpPr>
          <p:cNvPr id="781" name="Google Shape;781;p95"/>
          <p:cNvSpPr txBox="1"/>
          <p:nvPr/>
        </p:nvSpPr>
        <p:spPr>
          <a:xfrm>
            <a:off x="232800" y="835750"/>
            <a:ext cx="86784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 sz="2200" u="none" cap="none" strike="noStrike">
                <a:solidFill>
                  <a:schemeClr val="dk1"/>
                </a:solidFill>
                <a:latin typeface="Calibri"/>
                <a:ea typeface="Calibri"/>
                <a:cs typeface="Calibri"/>
                <a:sym typeface="Calibri"/>
              </a:rPr>
              <a:t>Object Oriented Programming</a:t>
            </a:r>
            <a:r>
              <a:rPr i="0" lang="en" sz="2200" u="none" cap="none" strike="noStrike">
                <a:solidFill>
                  <a:schemeClr val="dk1"/>
                </a:solidFill>
                <a:latin typeface="Calibri"/>
                <a:ea typeface="Calibri"/>
                <a:cs typeface="Calibri"/>
                <a:sym typeface="Calibri"/>
              </a:rPr>
              <a:t> gives you a particular methodology for implementing large and complex programming projects in a very </a:t>
            </a:r>
            <a:endParaRPr i="0" sz="2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rPr i="0" lang="en" sz="2200" u="none" cap="none" strike="noStrike">
                <a:solidFill>
                  <a:schemeClr val="dk1"/>
                </a:solidFill>
                <a:latin typeface="Calibri"/>
                <a:ea typeface="Calibri"/>
                <a:cs typeface="Calibri"/>
                <a:sym typeface="Calibri"/>
              </a:rPr>
              <a:t>simple way. </a:t>
            </a:r>
            <a:endParaRPr i="0" sz="2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400"/>
              <a:buFont typeface="Arial"/>
              <a:buNone/>
            </a:pPr>
            <a:r>
              <a:t/>
            </a:r>
            <a:endParaRPr i="0" sz="2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rPr b="1" i="0" lang="en" sz="2200" u="none" cap="none" strike="noStrike">
                <a:solidFill>
                  <a:schemeClr val="dk1"/>
                </a:solidFill>
                <a:latin typeface="Calibri"/>
                <a:ea typeface="Calibri"/>
                <a:cs typeface="Calibri"/>
                <a:sym typeface="Calibri"/>
              </a:rPr>
              <a:t>Class</a:t>
            </a:r>
            <a:r>
              <a:rPr i="0" lang="en" sz="2200" u="none" cap="none" strike="noStrike">
                <a:solidFill>
                  <a:schemeClr val="dk1"/>
                </a:solidFill>
                <a:latin typeface="Calibri"/>
                <a:ea typeface="Calibri"/>
                <a:cs typeface="Calibri"/>
                <a:sym typeface="Calibri"/>
              </a:rPr>
              <a:t> is a blueprint of an application where you Implement methods to perform certain actions/functionalities and declare variables that describe the properties of the application.</a:t>
            </a:r>
            <a:endParaRPr i="0" sz="2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200"/>
              <a:buFont typeface="Arial"/>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900"/>
              <a:buFont typeface="Arial"/>
              <a:buNone/>
            </a:pPr>
            <a:r>
              <a:rPr b="1" lang="en" sz="2200">
                <a:solidFill>
                  <a:schemeClr val="dk1"/>
                </a:solidFill>
                <a:highlight>
                  <a:schemeClr val="lt1"/>
                </a:highlight>
                <a:latin typeface="Calibri"/>
                <a:ea typeface="Calibri"/>
                <a:cs typeface="Calibri"/>
                <a:sym typeface="Calibri"/>
              </a:rPr>
              <a:t>Objects</a:t>
            </a:r>
            <a:r>
              <a:rPr lang="en" sz="2200">
                <a:solidFill>
                  <a:schemeClr val="dk1"/>
                </a:solidFill>
                <a:highlight>
                  <a:schemeClr val="lt1"/>
                </a:highlight>
                <a:latin typeface="Calibri"/>
                <a:ea typeface="Calibri"/>
                <a:cs typeface="Calibri"/>
                <a:sym typeface="Calibri"/>
              </a:rPr>
              <a:t> are a basic unit of Object Oriented Programming which has a state and a behavior. An object's state is stored in fields and behavior is shown via methods.</a:t>
            </a:r>
            <a:endParaRPr sz="2200">
              <a:solidFill>
                <a:schemeClr val="dk1"/>
              </a:solidFill>
              <a:latin typeface="Calibri"/>
              <a:ea typeface="Calibri"/>
              <a:cs typeface="Calibri"/>
              <a:sym typeface="Calibri"/>
            </a:endParaRPr>
          </a:p>
        </p:txBody>
      </p:sp>
      <p:sp>
        <p:nvSpPr>
          <p:cNvPr id="782" name="Google Shape;782;p9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3" name="Google Shape;783;p9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84" name="Google Shape;784;p9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85" name="Google Shape;785;p9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Summary</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 name="Shape 162"/>
        <p:cNvGrpSpPr/>
        <p:nvPr/>
      </p:nvGrpSpPr>
      <p:grpSpPr>
        <a:xfrm>
          <a:off x="0" y="0"/>
          <a:ext cx="0" cy="0"/>
          <a:chOff x="0" y="0"/>
          <a:chExt cx="0" cy="0"/>
        </a:xfrm>
      </p:grpSpPr>
      <p:sp>
        <p:nvSpPr>
          <p:cNvPr id="163" name="Google Shape;163;p33"/>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4" name="Google Shape;164;p33"/>
          <p:cNvSpPr txBox="1"/>
          <p:nvPr/>
        </p:nvSpPr>
        <p:spPr>
          <a:xfrm>
            <a:off x="124025" y="2514575"/>
            <a:ext cx="8725200" cy="256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165" name="Google Shape;165;p33"/>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66" name="Google Shape;166;p3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167" name="Google Shape;167;p33"/>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OOPs</a:t>
            </a:r>
            <a:endParaRPr b="1" i="0" sz="3000" u="none" cap="none" strike="noStrike">
              <a:solidFill>
                <a:srgbClr val="FFFFFF"/>
              </a:solidFill>
              <a:latin typeface="Calibri"/>
              <a:ea typeface="Calibri"/>
              <a:cs typeface="Calibri"/>
              <a:sym typeface="Calibri"/>
            </a:endParaRPr>
          </a:p>
        </p:txBody>
      </p:sp>
      <p:sp>
        <p:nvSpPr>
          <p:cNvPr id="168" name="Google Shape;168;p33"/>
          <p:cNvSpPr txBox="1"/>
          <p:nvPr/>
        </p:nvSpPr>
        <p:spPr>
          <a:xfrm>
            <a:off x="223100" y="3617025"/>
            <a:ext cx="8823000" cy="1140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rial"/>
                <a:ea typeface="Arial"/>
                <a:cs typeface="Arial"/>
                <a:sym typeface="Arial"/>
              </a:rPr>
              <a:t>The ans is NO. Instead of writing the codes separately one team will write the code which can be used by other teams.</a:t>
            </a:r>
            <a:r>
              <a:rPr b="0" i="0" lang="en" sz="1200" u="none" cap="none" strike="noStrike">
                <a:solidFill>
                  <a:srgbClr val="000000"/>
                </a:solidFill>
                <a:latin typeface="Arial"/>
                <a:ea typeface="Arial"/>
                <a:cs typeface="Arial"/>
                <a:sym typeface="Arial"/>
              </a:rPr>
              <a:t>.</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69" name="Google Shape;169;p33"/>
          <p:cNvPicPr preferRelativeResize="0"/>
          <p:nvPr/>
        </p:nvPicPr>
        <p:blipFill rotWithShape="1">
          <a:blip r:embed="rId3">
            <a:alphaModFix/>
          </a:blip>
          <a:srcRect b="0" l="0" r="0" t="871"/>
          <a:stretch/>
        </p:blipFill>
        <p:spPr>
          <a:xfrm>
            <a:off x="681675" y="636900"/>
            <a:ext cx="7609899" cy="32086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9" name="Shape 789"/>
        <p:cNvGrpSpPr/>
        <p:nvPr/>
      </p:nvGrpSpPr>
      <p:grpSpPr>
        <a:xfrm>
          <a:off x="0" y="0"/>
          <a:ext cx="0" cy="0"/>
          <a:chOff x="0" y="0"/>
          <a:chExt cx="0" cy="0"/>
        </a:xfrm>
      </p:grpSpPr>
      <p:sp>
        <p:nvSpPr>
          <p:cNvPr id="790" name="Google Shape;790;p96"/>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1" name="Google Shape;791;p96"/>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92" name="Google Shape;792;p9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FFFFF"/>
              </a:solidFill>
              <a:latin typeface="Calibri"/>
              <a:ea typeface="Calibri"/>
              <a:cs typeface="Calibri"/>
              <a:sym typeface="Calibri"/>
            </a:endParaRPr>
          </a:p>
        </p:txBody>
      </p:sp>
      <p:sp>
        <p:nvSpPr>
          <p:cNvPr id="793" name="Google Shape;793;p96"/>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Summary</a:t>
            </a:r>
            <a:endParaRPr b="1" i="0" sz="3000" u="none" cap="none" strike="noStrike">
              <a:solidFill>
                <a:srgbClr val="FFFFFF"/>
              </a:solidFill>
              <a:latin typeface="Calibri"/>
              <a:ea typeface="Calibri"/>
              <a:cs typeface="Calibri"/>
              <a:sym typeface="Calibri"/>
            </a:endParaRPr>
          </a:p>
        </p:txBody>
      </p:sp>
      <p:sp>
        <p:nvSpPr>
          <p:cNvPr id="794" name="Google Shape;794;p96"/>
          <p:cNvSpPr txBox="1"/>
          <p:nvPr/>
        </p:nvSpPr>
        <p:spPr>
          <a:xfrm>
            <a:off x="309025" y="636900"/>
            <a:ext cx="8304900" cy="1260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Calibri"/>
                <a:ea typeface="Calibri"/>
                <a:cs typeface="Calibri"/>
                <a:sym typeface="Calibri"/>
              </a:rPr>
              <a:t>We have seen that multiple objects can be created from a single class and we use constructors which </a:t>
            </a:r>
            <a:r>
              <a:rPr b="0" i="0" lang="en" sz="2300" u="none" cap="none" strike="noStrike">
                <a:solidFill>
                  <a:schemeClr val="dk1"/>
                </a:solidFill>
                <a:latin typeface="Calibri"/>
                <a:ea typeface="Calibri"/>
                <a:cs typeface="Calibri"/>
                <a:sym typeface="Calibri"/>
              </a:rPr>
              <a:t>is a special type of method</a:t>
            </a:r>
            <a:endParaRPr b="0" i="0" sz="23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chemeClr val="dk1"/>
                </a:solidFill>
                <a:latin typeface="Calibri"/>
                <a:ea typeface="Calibri"/>
                <a:cs typeface="Calibri"/>
                <a:sym typeface="Calibri"/>
              </a:rPr>
              <a:t>to initialize an object of a class and define values of the instance variables of the object.</a:t>
            </a:r>
            <a:endParaRPr b="0" i="0" sz="23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300" u="none" cap="none" strike="noStrike">
                <a:solidFill>
                  <a:schemeClr val="dk1"/>
                </a:solidFill>
                <a:latin typeface="Calibri"/>
                <a:ea typeface="Calibri"/>
                <a:cs typeface="Calibri"/>
                <a:sym typeface="Calibri"/>
              </a:rPr>
              <a:t>The '</a:t>
            </a:r>
            <a:r>
              <a:rPr b="1" i="0" lang="en" sz="2300" u="none" cap="none" strike="noStrike">
                <a:solidFill>
                  <a:schemeClr val="dk1"/>
                </a:solidFill>
                <a:latin typeface="Calibri"/>
                <a:ea typeface="Calibri"/>
                <a:cs typeface="Calibri"/>
                <a:sym typeface="Calibri"/>
              </a:rPr>
              <a:t>this</a:t>
            </a:r>
            <a:r>
              <a:rPr b="0" i="0" lang="en" sz="2300" u="none" cap="none" strike="noStrike">
                <a:solidFill>
                  <a:schemeClr val="dk1"/>
                </a:solidFill>
                <a:latin typeface="Calibri"/>
                <a:ea typeface="Calibri"/>
                <a:cs typeface="Calibri"/>
                <a:sym typeface="Calibri"/>
              </a:rPr>
              <a:t>' keyword is often used in classes to refer to instance variables. It is used to distinguish the instance variables from parameters inside a method that has the same name as the instance variable.</a:t>
            </a:r>
            <a:endParaRPr b="0" i="0" sz="2300" u="none" cap="none" strike="noStrike">
              <a:solidFill>
                <a:schemeClr val="dk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98" name="Shape 798"/>
        <p:cNvGrpSpPr/>
        <p:nvPr/>
      </p:nvGrpSpPr>
      <p:grpSpPr>
        <a:xfrm>
          <a:off x="0" y="0"/>
          <a:ext cx="0" cy="0"/>
          <a:chOff x="0" y="0"/>
          <a:chExt cx="0" cy="0"/>
        </a:xfrm>
      </p:grpSpPr>
      <p:sp>
        <p:nvSpPr>
          <p:cNvPr id="799" name="Google Shape;799;p97"/>
          <p:cNvSpPr/>
          <p:nvPr/>
        </p:nvSpPr>
        <p:spPr>
          <a:xfrm>
            <a:off x="663921" y="571886"/>
            <a:ext cx="2057400" cy="5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0" name="Google Shape;800;p97"/>
          <p:cNvSpPr txBox="1"/>
          <p:nvPr>
            <p:ph type="title"/>
          </p:nvPr>
        </p:nvSpPr>
        <p:spPr>
          <a:xfrm>
            <a:off x="3032475" y="2379200"/>
            <a:ext cx="2743200" cy="781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SzPts val="2800"/>
              <a:buNone/>
            </a:pPr>
            <a:r>
              <a:rPr lang="en"/>
              <a:t>Thank you!</a:t>
            </a:r>
            <a:endParaRPr/>
          </a:p>
        </p:txBody>
      </p:sp>
      <p:sp>
        <p:nvSpPr>
          <p:cNvPr id="801" name="Google Shape;801;p97"/>
          <p:cNvSpPr/>
          <p:nvPr/>
        </p:nvSpPr>
        <p:spPr>
          <a:xfrm>
            <a:off x="7582359" y="0"/>
            <a:ext cx="1356600" cy="157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2" name="Google Shape;802;p97"/>
          <p:cNvSpPr txBox="1"/>
          <p:nvPr/>
        </p:nvSpPr>
        <p:spPr>
          <a:xfrm>
            <a:off x="1413626" y="1034750"/>
            <a:ext cx="1356600" cy="238800"/>
          </a:xfrm>
          <a:prstGeom prst="rect">
            <a:avLst/>
          </a:prstGeom>
          <a:noFill/>
          <a:ln>
            <a:noFill/>
          </a:ln>
        </p:spPr>
        <p:txBody>
          <a:bodyPr anchorCtr="0" anchor="t" bIns="0" lIns="0" spcFirstLastPara="1" rIns="0" wrap="square" tIns="12700">
            <a:noAutofit/>
          </a:bodyPr>
          <a:lstStyle/>
          <a:p>
            <a:pPr indent="0" lvl="0" marL="1270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Arial"/>
                <a:ea typeface="Arial"/>
                <a:cs typeface="Arial"/>
                <a:sym typeface="Arial"/>
              </a:rPr>
              <a:t>#LifeKoKaroLift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
        <p:nvSpPr>
          <p:cNvPr id="174" name="Google Shape;174;p34"/>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 name="Google Shape;175;p34"/>
          <p:cNvSpPr txBox="1"/>
          <p:nvPr/>
        </p:nvSpPr>
        <p:spPr>
          <a:xfrm>
            <a:off x="408825" y="1523100"/>
            <a:ext cx="8014500" cy="2579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Calibri"/>
                <a:ea typeface="Calibri"/>
                <a:cs typeface="Calibri"/>
                <a:sym typeface="Calibri"/>
              </a:rPr>
              <a:t>Now, it will be tedious to write separate codes for payment functionality in these three sub parts of the app. </a:t>
            </a:r>
            <a:endParaRPr b="0" i="0" sz="2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b="0" i="0" lang="en" sz="2100" u="none" cap="none" strike="noStrike">
                <a:solidFill>
                  <a:schemeClr val="dk1"/>
                </a:solidFill>
                <a:latin typeface="Calibri"/>
                <a:ea typeface="Calibri"/>
                <a:cs typeface="Calibri"/>
                <a:sym typeface="Calibri"/>
              </a:rPr>
              <a:t>It will be easy if the code for payment functionality is written once and then used by different teams for their sub parts. </a:t>
            </a:r>
            <a:endParaRPr b="0" i="0" sz="2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t/>
            </a:r>
            <a:endParaRPr b="0" i="0" sz="21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176" name="Google Shape;176;p34"/>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7" name="Google Shape;177;p34"/>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OOPs</a:t>
            </a:r>
            <a:endParaRPr b="1" i="0" sz="3000" u="none" cap="none" strike="noStrike">
              <a:solidFill>
                <a:srgbClr val="FFFF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 name="Shape 181"/>
        <p:cNvGrpSpPr/>
        <p:nvPr/>
      </p:nvGrpSpPr>
      <p:grpSpPr>
        <a:xfrm>
          <a:off x="0" y="0"/>
          <a:ext cx="0" cy="0"/>
          <a:chOff x="0" y="0"/>
          <a:chExt cx="0" cy="0"/>
        </a:xfrm>
      </p:grpSpPr>
      <p:sp>
        <p:nvSpPr>
          <p:cNvPr id="182" name="Google Shape;182;p35"/>
          <p:cNvSpPr/>
          <p:nvPr/>
        </p:nvSpPr>
        <p:spPr>
          <a:xfrm>
            <a:off x="7611909" y="303609"/>
            <a:ext cx="909900" cy="24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3" name="Google Shape;183;p35"/>
          <p:cNvSpPr txBox="1"/>
          <p:nvPr/>
        </p:nvSpPr>
        <p:spPr>
          <a:xfrm>
            <a:off x="74350" y="990150"/>
            <a:ext cx="8001300" cy="2565000"/>
          </a:xfrm>
          <a:prstGeom prst="rect">
            <a:avLst/>
          </a:prstGeom>
          <a:noFill/>
          <a:ln>
            <a:noFill/>
          </a:ln>
        </p:spPr>
        <p:txBody>
          <a:bodyPr anchorCtr="0" anchor="t" bIns="91425" lIns="91425" spcFirstLastPara="1" rIns="91425" wrap="square" tIns="91425">
            <a:noAutofit/>
          </a:bodyPr>
          <a:lstStyle/>
          <a:p>
            <a:pPr indent="-361950" lvl="0" marL="457200" marR="0" rtl="0" algn="l">
              <a:lnSpc>
                <a:spcPct val="115000"/>
              </a:lnSpc>
              <a:spcBef>
                <a:spcPts val="0"/>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Different projects are broken into small </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Calibri"/>
                <a:ea typeface="Calibri"/>
                <a:cs typeface="Calibri"/>
                <a:sym typeface="Calibri"/>
              </a:rPr>
              <a:t>entities or modules where one particular</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Calibri"/>
                <a:ea typeface="Calibri"/>
                <a:cs typeface="Calibri"/>
                <a:sym typeface="Calibri"/>
              </a:rPr>
              <a:t>team works on one module.</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361950" lvl="0" marL="457200" marR="0" rtl="0" algn="l">
              <a:lnSpc>
                <a:spcPct val="115000"/>
              </a:lnSpc>
              <a:spcBef>
                <a:spcPts val="0"/>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These independent modules can be used</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Calibri"/>
                <a:ea typeface="Calibri"/>
                <a:cs typeface="Calibri"/>
                <a:sym typeface="Calibri"/>
              </a:rPr>
              <a:t>by other teams as well.</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a:p>
            <a:pPr indent="-361950" lvl="0" marL="457200" marR="0" rtl="0" algn="l">
              <a:lnSpc>
                <a:spcPct val="115000"/>
              </a:lnSpc>
              <a:spcBef>
                <a:spcPts val="0"/>
              </a:spcBef>
              <a:spcAft>
                <a:spcPts val="0"/>
              </a:spcAft>
              <a:buClr>
                <a:schemeClr val="dk1"/>
              </a:buClr>
              <a:buSzPts val="2100"/>
              <a:buFont typeface="Calibri"/>
              <a:buChar char="●"/>
            </a:pPr>
            <a:r>
              <a:rPr b="0" i="0" lang="en" sz="2100" u="none" cap="none" strike="noStrike">
                <a:solidFill>
                  <a:schemeClr val="dk1"/>
                </a:solidFill>
                <a:latin typeface="Calibri"/>
                <a:ea typeface="Calibri"/>
                <a:cs typeface="Calibri"/>
                <a:sym typeface="Calibri"/>
              </a:rPr>
              <a:t>This is where Object Oriented Programming</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Calibri"/>
                <a:ea typeface="Calibri"/>
                <a:cs typeface="Calibri"/>
                <a:sym typeface="Calibri"/>
              </a:rPr>
              <a:t>comes into play.</a:t>
            </a:r>
            <a:endParaRPr b="0" i="0" sz="21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000000"/>
              </a:solidFill>
              <a:latin typeface="Calibri"/>
              <a:ea typeface="Calibri"/>
              <a:cs typeface="Calibri"/>
              <a:sym typeface="Calibri"/>
            </a:endParaRPr>
          </a:p>
        </p:txBody>
      </p:sp>
      <p:sp>
        <p:nvSpPr>
          <p:cNvPr id="184" name="Google Shape;184;p35"/>
          <p:cNvSpPr/>
          <p:nvPr/>
        </p:nvSpPr>
        <p:spPr>
          <a:xfrm>
            <a:off x="0" y="0"/>
            <a:ext cx="9144000" cy="636905"/>
          </a:xfrm>
          <a:custGeom>
            <a:rect b="b" l="l" r="r" t="t"/>
            <a:pathLst>
              <a:path extrusionOk="0" h="636905" w="9144000">
                <a:moveTo>
                  <a:pt x="0" y="0"/>
                </a:moveTo>
                <a:lnTo>
                  <a:pt x="9143981" y="0"/>
                </a:lnTo>
                <a:lnTo>
                  <a:pt x="9143981" y="636898"/>
                </a:lnTo>
                <a:lnTo>
                  <a:pt x="0" y="636898"/>
                </a:lnTo>
                <a:lnTo>
                  <a:pt x="0" y="0"/>
                </a:lnTo>
                <a:close/>
              </a:path>
            </a:pathLst>
          </a:custGeom>
          <a:solidFill>
            <a:srgbClr val="F4333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85" name="Google Shape;185;p35"/>
          <p:cNvSpPr txBox="1"/>
          <p:nvPr/>
        </p:nvSpPr>
        <p:spPr>
          <a:xfrm>
            <a:off x="507300" y="14350"/>
            <a:ext cx="5953800" cy="82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FFFFF"/>
                </a:solidFill>
                <a:latin typeface="Calibri"/>
                <a:ea typeface="Calibri"/>
                <a:cs typeface="Calibri"/>
                <a:sym typeface="Calibri"/>
              </a:rPr>
              <a:t>Introduction to OOPs</a:t>
            </a:r>
            <a:endParaRPr b="1" i="0" sz="3000" u="none" cap="none" strike="noStrike">
              <a:solidFill>
                <a:srgbClr val="FFFFFF"/>
              </a:solidFill>
              <a:latin typeface="Calibri"/>
              <a:ea typeface="Calibri"/>
              <a:cs typeface="Calibri"/>
              <a:sym typeface="Calibri"/>
            </a:endParaRPr>
          </a:p>
        </p:txBody>
      </p:sp>
      <p:pic>
        <p:nvPicPr>
          <p:cNvPr descr="Object Oriented Programming or OOP as Concept 3D Illustration Render" id="186" name="Google Shape;186;p35"/>
          <p:cNvPicPr preferRelativeResize="0"/>
          <p:nvPr/>
        </p:nvPicPr>
        <p:blipFill rotWithShape="1">
          <a:blip r:embed="rId3">
            <a:alphaModFix/>
          </a:blip>
          <a:srcRect b="0" l="0" r="0" t="0"/>
          <a:stretch/>
        </p:blipFill>
        <p:spPr>
          <a:xfrm>
            <a:off x="5552500" y="636900"/>
            <a:ext cx="3591500" cy="45066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